
<file path=[Content_Types].xml><?xml version="1.0" encoding="utf-8"?>
<Types xmlns="http://schemas.openxmlformats.org/package/2006/content-types">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0" r:id="rId1"/>
    <p:sldMasterId id="2147483651" r:id="rId2"/>
  </p:sldMasterIdLst>
  <p:notesMasterIdLst>
    <p:notesMasterId r:id="rId44"/>
  </p:notesMasterIdLst>
  <p:sldIdLst>
    <p:sldId id="256" r:id="rId3"/>
    <p:sldId id="273" r:id="rId4"/>
    <p:sldId id="274" r:id="rId5"/>
    <p:sldId id="275" r:id="rId6"/>
    <p:sldId id="306" r:id="rId7"/>
    <p:sldId id="277" r:id="rId8"/>
    <p:sldId id="276" r:id="rId9"/>
    <p:sldId id="278" r:id="rId10"/>
    <p:sldId id="311" r:id="rId11"/>
    <p:sldId id="279" r:id="rId12"/>
    <p:sldId id="280" r:id="rId13"/>
    <p:sldId id="283" r:id="rId14"/>
    <p:sldId id="281" r:id="rId15"/>
    <p:sldId id="307" r:id="rId16"/>
    <p:sldId id="282" r:id="rId17"/>
    <p:sldId id="284" r:id="rId18"/>
    <p:sldId id="285" r:id="rId19"/>
    <p:sldId id="286" r:id="rId20"/>
    <p:sldId id="288" r:id="rId21"/>
    <p:sldId id="296" r:id="rId22"/>
    <p:sldId id="289" r:id="rId23"/>
    <p:sldId id="290" r:id="rId24"/>
    <p:sldId id="292" r:id="rId25"/>
    <p:sldId id="293" r:id="rId26"/>
    <p:sldId id="291" r:id="rId27"/>
    <p:sldId id="294" r:id="rId28"/>
    <p:sldId id="298" r:id="rId29"/>
    <p:sldId id="295" r:id="rId30"/>
    <p:sldId id="297" r:id="rId31"/>
    <p:sldId id="299" r:id="rId32"/>
    <p:sldId id="303" r:id="rId33"/>
    <p:sldId id="304" r:id="rId34"/>
    <p:sldId id="305" r:id="rId35"/>
    <p:sldId id="313" r:id="rId36"/>
    <p:sldId id="300" r:id="rId37"/>
    <p:sldId id="301" r:id="rId38"/>
    <p:sldId id="308" r:id="rId39"/>
    <p:sldId id="310" r:id="rId40"/>
    <p:sldId id="312" r:id="rId41"/>
    <p:sldId id="314" r:id="rId42"/>
    <p:sldId id="315" r:id="rId43"/>
  </p:sldIdLst>
  <p:sldSz cx="9144000" cy="6858000" type="screen4x3"/>
  <p:notesSz cx="7010400"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7517506-79D6-4399-928C-1E8939C61065}">
          <p14:sldIdLst>
            <p14:sldId id="256"/>
            <p14:sldId id="273"/>
            <p14:sldId id="274"/>
            <p14:sldId id="275"/>
            <p14:sldId id="306"/>
            <p14:sldId id="277"/>
            <p14:sldId id="276"/>
            <p14:sldId id="278"/>
            <p14:sldId id="311"/>
            <p14:sldId id="279"/>
            <p14:sldId id="280"/>
            <p14:sldId id="283"/>
            <p14:sldId id="281"/>
            <p14:sldId id="307"/>
            <p14:sldId id="282"/>
            <p14:sldId id="284"/>
            <p14:sldId id="285"/>
            <p14:sldId id="286"/>
            <p14:sldId id="288"/>
            <p14:sldId id="296"/>
            <p14:sldId id="289"/>
            <p14:sldId id="290"/>
            <p14:sldId id="292"/>
            <p14:sldId id="293"/>
            <p14:sldId id="291"/>
            <p14:sldId id="294"/>
            <p14:sldId id="298"/>
            <p14:sldId id="295"/>
            <p14:sldId id="297"/>
            <p14:sldId id="299"/>
            <p14:sldId id="303"/>
            <p14:sldId id="304"/>
            <p14:sldId id="305"/>
            <p14:sldId id="313"/>
            <p14:sldId id="300"/>
            <p14:sldId id="301"/>
            <p14:sldId id="308"/>
            <p14:sldId id="310"/>
            <p14:sldId id="312"/>
            <p14:sldId id="314"/>
            <p14:sldId id="31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ACFF"/>
    <a:srgbClr val="A1864D"/>
    <a:srgbClr val="FFFC00"/>
    <a:srgbClr val="FFD579"/>
    <a:srgbClr val="003399"/>
    <a:srgbClr val="76D6FF"/>
    <a:srgbClr val="927A45"/>
    <a:srgbClr val="867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DFF7AE-381F-4182-B3DD-8721FB6C5303}">
  <a:tblStyle styleId="{EDDFF7AE-381F-4182-B3DD-8721FB6C5303}" styleName="Table_0"/>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8233"/>
    <p:restoredTop sz="73565"/>
  </p:normalViewPr>
  <p:slideViewPr>
    <p:cSldViewPr snapToGrid="0">
      <p:cViewPr>
        <p:scale>
          <a:sx n="115" d="100"/>
          <a:sy n="115" d="100"/>
        </p:scale>
        <p:origin x="197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49" d="100"/>
          <a:sy n="149" d="100"/>
        </p:scale>
        <p:origin x="3168" y="1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038475" cy="46513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970337" y="0"/>
            <a:ext cx="3038475" cy="465137"/>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strike="noStrike" cap="none">
                <a:solidFill>
                  <a:srgbClr val="000000"/>
                </a:solidFill>
                <a:latin typeface="Calibri"/>
                <a:ea typeface="Calibri"/>
                <a:cs typeface="Calibri"/>
                <a:sym typeface="Calibri"/>
              </a:defRPr>
            </a:lvl1pPr>
            <a:lvl2pPr marL="457200" marR="0" lvl="1"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81100" y="696912"/>
            <a:ext cx="4648199"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701675" y="4416425"/>
            <a:ext cx="5607049" cy="4183061"/>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829675"/>
            <a:ext cx="3038475" cy="465137"/>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970337" y="8829675"/>
            <a:ext cx="3038475" cy="465137"/>
          </a:xfrm>
          <a:prstGeom prst="rect">
            <a:avLst/>
          </a:prstGeom>
          <a:noFill/>
          <a:ln>
            <a:noFill/>
          </a:ln>
        </p:spPr>
        <p:txBody>
          <a:bodyPr lIns="93175" tIns="46575" rIns="93175" bIns="46575"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8247222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txBox="1">
            <a:spLocks noGrp="1"/>
          </p:cNvSpPr>
          <p:nvPr>
            <p:ph type="body" idx="1"/>
          </p:nvPr>
        </p:nvSpPr>
        <p:spPr>
          <a:xfrm>
            <a:off x="701675" y="4416425"/>
            <a:ext cx="5607049" cy="4183061"/>
          </a:xfrm>
          <a:prstGeom prst="rect">
            <a:avLst/>
          </a:prstGeom>
        </p:spPr>
        <p:txBody>
          <a:bodyPr lIns="91425" tIns="91425" rIns="91425" bIns="91425" anchor="t" anchorCtr="0">
            <a:noAutofit/>
          </a:bodyPr>
          <a:lstStyle/>
          <a:p>
            <a:pPr lvl="0">
              <a:spcBef>
                <a:spcPts val="0"/>
              </a:spcBef>
              <a:buNone/>
            </a:pPr>
            <a:endParaRPr/>
          </a:p>
        </p:txBody>
      </p:sp>
      <p:sp>
        <p:nvSpPr>
          <p:cNvPr id="46" name="Shape 46"/>
          <p:cNvSpPr>
            <a:spLocks noGrp="1" noRot="1" noChangeAspect="1"/>
          </p:cNvSpPr>
          <p:nvPr>
            <p:ph type="sldImg" idx="2"/>
          </p:nvPr>
        </p:nvSpPr>
        <p:spPr>
          <a:xfrm>
            <a:off x="1181100" y="696913"/>
            <a:ext cx="46482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1242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750" y="696913"/>
            <a:ext cx="4151313" cy="3113087"/>
          </a:xfrm>
        </p:spPr>
      </p:sp>
      <p:sp>
        <p:nvSpPr>
          <p:cNvPr id="3" name="Notes Placeholder 2"/>
          <p:cNvSpPr>
            <a:spLocks noGrp="1"/>
          </p:cNvSpPr>
          <p:nvPr>
            <p:ph type="body" idx="1"/>
          </p:nvPr>
        </p:nvSpPr>
        <p:spPr>
          <a:xfrm>
            <a:off x="700881" y="3935779"/>
            <a:ext cx="5607049" cy="4434498"/>
          </a:xfrm>
        </p:spPr>
        <p:txBody>
          <a:bodyPr/>
          <a:lstStyle/>
          <a:p>
            <a:r>
              <a:rPr lang="en-US" sz="1400" dirty="0"/>
              <a:t>Before any analysis was conducted, the data needed some cleaning and organization. During that initial data cleaning, plenty of suggestions for improving the data environment developed. </a:t>
            </a:r>
          </a:p>
          <a:p>
            <a:endParaRPr lang="en-US" sz="1400" dirty="0"/>
          </a:p>
          <a:p>
            <a:r>
              <a:rPr lang="en-US" sz="1400" dirty="0"/>
              <a:t>Three big ones: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t>Establishment of Data dictionary: </a:t>
            </a:r>
            <a:r>
              <a:rPr lang="en-US" sz="1400" dirty="0"/>
              <a:t>further research/ work with this data could be conducted by a variety of people or organizations. Having an organized description of the data would help analysts or contractors familiarize themselves with the data, limit assumptions about the data,  and keep various projects on the same wavelength</a:t>
            </a:r>
          </a:p>
          <a:p>
            <a:pPr marL="342900" indent="-342900">
              <a:buFont typeface="+mj-lt"/>
              <a:buAutoNum type="arabicPeriod"/>
            </a:pPr>
            <a:endParaRPr lang="en-US" sz="1400" b="1" dirty="0"/>
          </a:p>
          <a:p>
            <a:pPr marL="342900" indent="-342900">
              <a:buFont typeface="+mj-lt"/>
              <a:buAutoNum type="arabicPeriod"/>
            </a:pPr>
            <a:r>
              <a:rPr lang="en-US" sz="1400" b="1" dirty="0"/>
              <a:t>Improved Interface for Data Entry: </a:t>
            </a:r>
            <a:r>
              <a:rPr lang="en-US" sz="1400" dirty="0"/>
              <a:t>Making data entry a selective process rather than manual entry from IPs would go a long way in standardizing the way data is collected and stored, greatly decreasing the amount of user error in data</a:t>
            </a:r>
          </a:p>
          <a:p>
            <a:pPr marL="342900" indent="-342900">
              <a:buFont typeface="+mj-lt"/>
              <a:buAutoNum type="arabicPeriod"/>
            </a:pPr>
            <a:endParaRPr lang="en-US" sz="1400" dirty="0"/>
          </a:p>
          <a:p>
            <a:pPr marL="342900" indent="-342900">
              <a:buFont typeface="+mj-lt"/>
              <a:buAutoNum type="arabicPeriod"/>
            </a:pPr>
            <a:r>
              <a:rPr lang="en-US" sz="1400" b="1" dirty="0"/>
              <a:t>Outside factors: </a:t>
            </a:r>
            <a:r>
              <a:rPr lang="en-US" sz="1400" dirty="0"/>
              <a:t>Outside factors play a key roll in mission execution, so recording data on all factors that influence the mission is essential for the </a:t>
            </a:r>
            <a:r>
              <a:rPr lang="en-US" sz="1400" dirty="0" err="1"/>
              <a:t>AutoGradebook</a:t>
            </a:r>
            <a:r>
              <a:rPr lang="en-US" sz="1400" dirty="0"/>
              <a:t> concept</a:t>
            </a:r>
          </a:p>
          <a:p>
            <a:pPr marL="342900" indent="-342900">
              <a:buFont typeface="+mj-lt"/>
              <a:buAutoNum type="arabicPeriod"/>
            </a:pPr>
            <a:endParaRPr lang="en-US" sz="1400" b="1"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10</a:t>
            </a:fld>
            <a:endParaRPr lang="en-US" sz="12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42046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With a clean dataset, exploratory data analysis was conducted to familiarize myself with the data and provide insights on the current PTN program and how IPs make flight plans.</a:t>
            </a:r>
          </a:p>
          <a:p>
            <a:endParaRPr lang="en-US" dirty="0"/>
          </a:p>
          <a:p>
            <a:r>
              <a:rPr lang="en-US" dirty="0"/>
              <a:t>*MENTION + BRIEFLY EXPLAIN EACH ON LIST*</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11</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30016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81175" y="688975"/>
            <a:ext cx="3165475" cy="2374900"/>
          </a:xfrm>
        </p:spPr>
      </p:sp>
      <p:sp>
        <p:nvSpPr>
          <p:cNvPr id="3" name="Notes Placeholder 2"/>
          <p:cNvSpPr>
            <a:spLocks noGrp="1"/>
          </p:cNvSpPr>
          <p:nvPr>
            <p:ph type="body" idx="1"/>
          </p:nvPr>
        </p:nvSpPr>
        <p:spPr>
          <a:xfrm>
            <a:off x="701675" y="3202222"/>
            <a:ext cx="5607049" cy="4910147"/>
          </a:xfrm>
        </p:spPr>
        <p:txBody>
          <a:bodyPr/>
          <a:lstStyle/>
          <a:p>
            <a:r>
              <a:rPr lang="en-US" sz="1200" dirty="0"/>
              <a:t>The data shows a left-skewed density distribution for overall training length. </a:t>
            </a:r>
          </a:p>
          <a:p>
            <a:r>
              <a:rPr lang="en-US" sz="1200" dirty="0"/>
              <a:t>Suggesting  that students are less likely to finish training early. </a:t>
            </a:r>
          </a:p>
          <a:p>
            <a:endParaRPr lang="en-US" sz="1200" dirty="0"/>
          </a:p>
          <a:p>
            <a:r>
              <a:rPr lang="en-US" sz="1200" dirty="0"/>
              <a:t>histogram representing the percentage of students graduating on specific training days and a corresponding density curve to estimate what the probability of finishing training on a specific training exercise may look like given a larger dataset. </a:t>
            </a:r>
          </a:p>
          <a:p>
            <a:r>
              <a:rPr lang="en-US" sz="1200" dirty="0"/>
              <a:t>Variance in training length supports PTN claims to make pilot training more personalized to individual student training progress and performance. </a:t>
            </a:r>
          </a:p>
          <a:p>
            <a:endParaRPr lang="en-US" sz="1200" dirty="0"/>
          </a:p>
          <a:p>
            <a:r>
              <a:rPr lang="en-US" sz="1200" dirty="0"/>
              <a:t>Students that graduated with fewer total number of training exercises did not receive as much exposure to MAF and CAF events as those that took longer to graduate, indicating that individual student performance may not be the only driving factor determining when a student graduates.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Inconsistencies in expectation for which events are introduced between students' campaigns creates even more ambiguity to the necessary skill requirements and expectations for students to advance to the next phase of pilot training. Ambiguous graduation expectations may be leading to inconsistent performance of graduates.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200" dirty="0"/>
              <a:t>Next, Trends in overall student progress and individual event performances were broken down to better understand the event recommendation process performed by IPs before each training exercise. </a:t>
            </a:r>
            <a:r>
              <a:rPr lang="en-US" sz="1200" i="1"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12</a:t>
            </a:fld>
            <a:endParaRPr lang="en-US" sz="12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834243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Probability of each flight event being evaluated on any given training exercise. Only accounted for students still in training at specified training exercise.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No established pairing restrictions between events based on the flexibility of the PTN training program and training exercise structuring.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Contact and instrument events tended not to occur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Pattern events occurred with all other categories except low level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And, CAF and MAF events are all performed towards the end of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p>
            <a:pPr>
              <a:defRPr/>
            </a:pPr>
            <a:r>
              <a:rPr lang="en-US" sz="1400" i="1" dirty="0"/>
              <a:t>NEXT SLIDE</a:t>
            </a:r>
          </a:p>
          <a:p>
            <a:pPr>
              <a:defRPr/>
            </a:pP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13</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526033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Next, Performance statistics were also calculated to get a sense for what scores students were receiving on each numbered training exercise.</a:t>
            </a:r>
          </a:p>
          <a:p>
            <a:endParaRPr lang="en-US" dirty="0"/>
          </a:p>
          <a:p>
            <a:r>
              <a:rPr lang="en-US" dirty="0"/>
              <a:t>Stemming from this, descriptive statistics were recorded for how many training events it took for a student to be deemed proficient in each flight event </a:t>
            </a:r>
          </a:p>
          <a:p>
            <a:endParaRPr lang="en-US" dirty="0"/>
          </a:p>
          <a:p>
            <a:r>
              <a:rPr lang="en-US" dirty="0"/>
              <a:t>(Table 4 of research document)</a:t>
            </a:r>
          </a:p>
          <a:p>
            <a:endParaRPr lang="en-US" dirty="0"/>
          </a:p>
          <a:p>
            <a:r>
              <a:rPr lang="en-US" dirty="0"/>
              <a:t>General IP recommendation trends were also analyzed to get a sense of what recommendations should look like.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14</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713129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a:xfrm>
            <a:off x="701675" y="4416425"/>
            <a:ext cx="5607049" cy="4563452"/>
          </a:xfrm>
        </p:spPr>
        <p:txBody>
          <a:bodyPr/>
          <a:lstStyle/>
          <a:p>
            <a:pPr marL="285750" indent="-285750">
              <a:buFont typeface="Arial" panose="020B0604020202020204" pitchFamily="34" charset="0"/>
              <a:buChar char="•"/>
            </a:pPr>
            <a:r>
              <a:rPr lang="en-US" sz="1600" b="0" dirty="0"/>
              <a:t>No standardized order of introduction for events between students</a:t>
            </a:r>
          </a:p>
          <a:p>
            <a:pPr marL="285750" indent="-285750">
              <a:buFont typeface="Arial" panose="020B0604020202020204" pitchFamily="34" charset="0"/>
              <a:buChar char="•"/>
            </a:pPr>
            <a:endParaRPr lang="en-US" sz="1600" b="0" dirty="0"/>
          </a:p>
          <a:p>
            <a:pPr marL="285750" indent="-285750">
              <a:buFont typeface="Arial" panose="020B0604020202020204" pitchFamily="34" charset="0"/>
              <a:buChar char="•"/>
            </a:pPr>
            <a:r>
              <a:rPr lang="en-US" sz="1600" b="0" dirty="0"/>
              <a:t>IPs evaluate students using between 20 and 30 events on each training exercise.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Out of those events, about 25% of those are events that did not occur in the previous exercise</a:t>
            </a:r>
          </a:p>
          <a:p>
            <a:pPr marL="742950" lvl="1" indent="-285750">
              <a:buFont typeface="Arial" panose="020B0604020202020204" pitchFamily="34" charset="0"/>
              <a:buChar char="•"/>
            </a:pPr>
            <a:r>
              <a:rPr lang="en-US" sz="1600" b="0" dirty="0"/>
              <a:t>Only 3 or 4 of those tended not to occur in the previous 3 exercises</a:t>
            </a:r>
          </a:p>
          <a:p>
            <a:endParaRPr lang="en-US" sz="1600" b="0" dirty="0"/>
          </a:p>
          <a:p>
            <a:pPr marL="285750" indent="-285750">
              <a:buFont typeface="Arial" panose="020B0604020202020204" pitchFamily="34" charset="0"/>
              <a:buChar char="•"/>
            </a:pPr>
            <a:r>
              <a:rPr lang="en-US" sz="1600" b="0" dirty="0"/>
              <a:t>Number of new events and the number of events removed from the previous exercise tended to be similar</a:t>
            </a:r>
          </a:p>
          <a:p>
            <a:pPr marL="742950" lvl="1" indent="-285750">
              <a:buFont typeface="Arial" panose="020B0604020202020204" pitchFamily="34" charset="0"/>
              <a:buChar char="•"/>
            </a:pPr>
            <a:r>
              <a:rPr lang="en-US" sz="1600" b="0" dirty="0"/>
              <a:t>Indicating that IPs might be performing 1-for-1 event swaps when creating new flight plans for each training exercise</a:t>
            </a:r>
          </a:p>
          <a:p>
            <a:endParaRPr lang="en-US" sz="1600" dirty="0"/>
          </a:p>
          <a:p>
            <a:r>
              <a:rPr lang="en-US" sz="1600" i="1" dirty="0"/>
              <a:t>NEXT SLIDE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15</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31548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600" dirty="0"/>
              <a:t>Hypothesizing that tracking a students training progress would be helpful information for making a recommender system that progresses a student through training, I decided to pick apart the current progress metric, known as the Maneuver Item File.</a:t>
            </a:r>
          </a:p>
          <a:p>
            <a:endParaRPr lang="en-US" sz="1600" dirty="0"/>
          </a:p>
          <a:p>
            <a:r>
              <a:rPr lang="en-US" sz="1600" dirty="0"/>
              <a:t>MIF is essentially a cumulative sum of the best scores a student has earned on each flight event at a given point in training. </a:t>
            </a:r>
          </a:p>
          <a:p>
            <a:endParaRPr lang="en-US" sz="1600" dirty="0"/>
          </a:p>
          <a:p>
            <a:r>
              <a:rPr lang="en-US" sz="1600" i="1" dirty="0"/>
              <a:t>*TALK ABOUT MIF SIDE*</a:t>
            </a:r>
          </a:p>
          <a:p>
            <a:endParaRPr lang="en-US" sz="1600" i="1" dirty="0"/>
          </a:p>
          <a:p>
            <a:r>
              <a:rPr lang="en-US" sz="1600" dirty="0"/>
              <a:t>The ambiguity and shortcomings of the MIF led to the development of the Forward Progress Score.</a:t>
            </a:r>
          </a:p>
          <a:p>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*TALK ABOUT FPS SIDE*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16</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751173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55763" y="450850"/>
            <a:ext cx="3698875" cy="2773363"/>
          </a:xfrm>
        </p:spPr>
      </p:sp>
      <p:sp>
        <p:nvSpPr>
          <p:cNvPr id="3" name="Notes Placeholder 2"/>
          <p:cNvSpPr>
            <a:spLocks noGrp="1"/>
          </p:cNvSpPr>
          <p:nvPr>
            <p:ph type="body" idx="1"/>
          </p:nvPr>
        </p:nvSpPr>
        <p:spPr>
          <a:xfrm>
            <a:off x="701675" y="3373071"/>
            <a:ext cx="5607049" cy="4183061"/>
          </a:xfrm>
        </p:spPr>
        <p:txBody>
          <a:bodyPr/>
          <a:lstStyle/>
          <a:p>
            <a:r>
              <a:rPr lang="en-US" sz="1400" dirty="0"/>
              <a:t>The FPS is calculated using a hierarchical point system, incorporating three components of student progression to more precisely express student advancement through training. The three components of student progression determining the FPS include individual event scores, introduction to new event categories, and proven proficiency in event categories. </a:t>
            </a:r>
          </a:p>
          <a:p>
            <a:endParaRPr lang="en-US" sz="1400" dirty="0"/>
          </a:p>
          <a:p>
            <a:r>
              <a:rPr lang="en-US" sz="1400" dirty="0"/>
              <a:t>Event progression is represented using individual event fractions, which are the percentage towards proficiency that a student is at for any given flight event. For each event, students accumulate points based on their individual event fraction value. The point allocation breakdown is shown on the right. </a:t>
            </a:r>
          </a:p>
          <a:p>
            <a:endParaRPr lang="en-US" sz="1400" dirty="0"/>
          </a:p>
          <a:p>
            <a:r>
              <a:rPr lang="en-US" sz="1400" dirty="0"/>
              <a:t>Introduction to an entire category and proving proficiency in an entire category both receive 6 points upon completion. The reward of 6 points was chosen to establish a preference for event recommendation based on the preference table in the bottom right. </a:t>
            </a:r>
          </a:p>
          <a:p>
            <a:endParaRPr lang="en-US" sz="1400" dirty="0"/>
          </a:p>
          <a:p>
            <a:r>
              <a:rPr lang="en-US" sz="1400" dirty="0"/>
              <a:t>This is essential when making flight plan recommendations because if a student has the opportunity to be familiarized with, or become proficient in every event within a flight category, then recommending an event that does this should be prioritized over recommending an event that does not.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17</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554410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a:xfrm>
            <a:off x="701675" y="4416425"/>
            <a:ext cx="5607049" cy="5067544"/>
          </a:xfrm>
        </p:spPr>
        <p:txBody>
          <a:bodyPr/>
          <a:lstStyle/>
          <a:p>
            <a:r>
              <a:rPr lang="en-US" sz="1600" dirty="0"/>
              <a:t>Left plot shows Cumulative MIF score over time for each student. Right plot shows FPS over time for each student.</a:t>
            </a:r>
          </a:p>
          <a:p>
            <a:endParaRPr lang="en-US" sz="1600" dirty="0"/>
          </a:p>
          <a:p>
            <a:r>
              <a:rPr lang="en-US" sz="1600" dirty="0"/>
              <a:t>Dashed lines correspond to the scores that a student would have when full proficiency in all flight events. </a:t>
            </a:r>
          </a:p>
          <a:p>
            <a:endParaRPr lang="en-US" sz="1600" dirty="0"/>
          </a:p>
          <a:p>
            <a:r>
              <a:rPr lang="en-US" sz="1600" dirty="0"/>
              <a:t>Scales are different because the point system for reaching proficiency is different between methods, but concept behind figures is same. </a:t>
            </a:r>
          </a:p>
          <a:p>
            <a:endParaRPr lang="en-US" sz="1600" dirty="0"/>
          </a:p>
          <a:p>
            <a:r>
              <a:rPr lang="en-US" sz="1600" dirty="0"/>
              <a:t>Using a hierarchical point system allows FPS to capture the significance of increasing event scores and of making progress on entire categories of competency. Accounting for the different levels of progress allows for more informed decision making to improve student progress when planning flights</a:t>
            </a:r>
          </a:p>
          <a:p>
            <a:r>
              <a:rPr lang="en-US" sz="1600" i="1" dirty="0"/>
              <a:t>NEXT SLIDE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18</a:t>
            </a:fld>
            <a:endParaRPr lang="en-US" sz="12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330684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1538" y="696913"/>
            <a:ext cx="5267325" cy="3951287"/>
          </a:xfrm>
        </p:spPr>
      </p:sp>
      <p:sp>
        <p:nvSpPr>
          <p:cNvPr id="3" name="Notes Placeholder 2"/>
          <p:cNvSpPr>
            <a:spLocks noGrp="1"/>
          </p:cNvSpPr>
          <p:nvPr>
            <p:ph type="body" idx="1"/>
          </p:nvPr>
        </p:nvSpPr>
        <p:spPr>
          <a:xfrm>
            <a:off x="701675" y="4970585"/>
            <a:ext cx="5607049" cy="3628901"/>
          </a:xfrm>
        </p:spPr>
        <p:txBody>
          <a:bodyPr/>
          <a:lstStyle/>
          <a:p>
            <a:r>
              <a:rPr lang="en-US" sz="1400" dirty="0"/>
              <a:t>After developing a solid grasp on the flight planning process, I began designing recommender system. Earlier I described content based and collaborative filtering in a general context. Now I am going to touch on how they both apply to flight event recommendation.</a:t>
            </a:r>
          </a:p>
          <a:p>
            <a:endParaRPr lang="en-US" sz="1400" dirty="0"/>
          </a:p>
          <a:p>
            <a:r>
              <a:rPr lang="en-US" sz="1400" dirty="0"/>
              <a:t>Don’t want to be too personalized- can slow us down. Add in collaborative model that accounts for overall student population expectations</a:t>
            </a:r>
          </a:p>
          <a:p>
            <a:endParaRPr lang="en-US" sz="1400" dirty="0"/>
          </a:p>
          <a:p>
            <a:r>
              <a:rPr lang="en-US" sz="1400" dirty="0"/>
              <a:t>No single model we build is going to be perfect, but by combining various modelling approaches we can address the task from multiple perspectives and get a better suited recommendation for the user.</a:t>
            </a:r>
          </a:p>
          <a:p>
            <a:r>
              <a:rPr lang="en-US" sz="1400" dirty="0"/>
              <a:t>For the event recommendation task, hybrid filtering allows for personalized event recommendations based on individual student performance while also guiding performance towards or beyond training expectations.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19</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83715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Background and Motivation for Research</a:t>
            </a:r>
          </a:p>
          <a:p>
            <a:endParaRPr lang="en-US" dirty="0"/>
          </a:p>
          <a:p>
            <a:r>
              <a:rPr lang="en-US" dirty="0"/>
              <a:t>Research Objectives</a:t>
            </a:r>
          </a:p>
          <a:p>
            <a:endParaRPr lang="en-US" dirty="0"/>
          </a:p>
          <a:p>
            <a:r>
              <a:rPr lang="en-US" dirty="0"/>
              <a:t>Data Exploration and Analysis</a:t>
            </a:r>
          </a:p>
          <a:p>
            <a:endParaRPr lang="en-US" dirty="0"/>
          </a:p>
          <a:p>
            <a:r>
              <a:rPr lang="en-US" dirty="0"/>
              <a:t>Modelling Approaches</a:t>
            </a:r>
          </a:p>
          <a:p>
            <a:endParaRPr lang="en-US" dirty="0"/>
          </a:p>
          <a:p>
            <a:r>
              <a:rPr lang="en-US" dirty="0"/>
              <a:t>Conclude with research contributions and the way forward. </a:t>
            </a:r>
          </a:p>
          <a:p>
            <a:endParaRPr lang="en-US" dirty="0"/>
          </a:p>
          <a:p>
            <a:r>
              <a:rPr lang="en-US" dirty="0"/>
              <a:t>And then I have a quick example of the working prototype recommender system.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39747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47688" y="696913"/>
            <a:ext cx="5902325" cy="4425950"/>
          </a:xfrm>
        </p:spPr>
      </p:sp>
      <p:sp>
        <p:nvSpPr>
          <p:cNvPr id="3" name="Notes Placeholder 2"/>
          <p:cNvSpPr>
            <a:spLocks noGrp="1"/>
          </p:cNvSpPr>
          <p:nvPr>
            <p:ph type="body" idx="1"/>
          </p:nvPr>
        </p:nvSpPr>
        <p:spPr>
          <a:xfrm>
            <a:off x="619491" y="6037385"/>
            <a:ext cx="5607049" cy="2562102"/>
          </a:xfrm>
        </p:spPr>
        <p:txBody>
          <a:bodyPr/>
          <a:lstStyle/>
          <a:p>
            <a:r>
              <a:rPr lang="en-US" dirty="0"/>
              <a:t>This is what the model is going to do.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20</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838213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400" dirty="0"/>
              <a:t>Vanishing gradient:  in model training, weights are being adjusted from the last layer to the first layer by finding derivatives. This is called </a:t>
            </a:r>
            <a:r>
              <a:rPr lang="en-US" sz="1400" dirty="0" err="1"/>
              <a:t>backpropogation</a:t>
            </a:r>
            <a:r>
              <a:rPr lang="en-US" sz="1400" dirty="0"/>
              <a:t>. Multiplication occurs occurs in that process and if we start multiplying small numbers by small numbers, we keep getting smaller and smaller gradients. </a:t>
            </a:r>
          </a:p>
          <a:p>
            <a:endParaRPr lang="en-US" sz="1400" dirty="0"/>
          </a:p>
          <a:p>
            <a:r>
              <a:rPr lang="en-US" sz="1400" dirty="0"/>
              <a:t>Meaning that the weights and biases of the initial layers will not be updated effectively with each training session. Since these initial layers are often crucial to recognizing the core elements of the input data, it can lead to overall inaccuracy of the whole network.</a:t>
            </a:r>
          </a:p>
          <a:p>
            <a:endParaRPr lang="en-US" sz="1400" dirty="0"/>
          </a:p>
          <a:p>
            <a:r>
              <a:rPr lang="en-US" sz="1400" dirty="0"/>
              <a:t>Model contains about 185,000 parameters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21</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98748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62100" y="696913"/>
            <a:ext cx="3886200" cy="2914650"/>
          </a:xfrm>
        </p:spPr>
      </p:sp>
      <p:sp>
        <p:nvSpPr>
          <p:cNvPr id="3" name="Notes Placeholder 2"/>
          <p:cNvSpPr>
            <a:spLocks noGrp="1"/>
          </p:cNvSpPr>
          <p:nvPr>
            <p:ph type="body" idx="1"/>
          </p:nvPr>
        </p:nvSpPr>
        <p:spPr>
          <a:xfrm>
            <a:off x="701675" y="3611563"/>
            <a:ext cx="5607049" cy="4900048"/>
          </a:xfrm>
        </p:spPr>
        <p:txBody>
          <a:bodyPr/>
          <a:lstStyle/>
          <a:p>
            <a:r>
              <a:rPr lang="en-US" sz="1200" dirty="0"/>
              <a:t>In order to input data into an LSTM model, data has to be structured in a very specific way. </a:t>
            </a:r>
          </a:p>
          <a:p>
            <a:endParaRPr lang="en-US" sz="1200" dirty="0"/>
          </a:p>
          <a:p>
            <a:r>
              <a:rPr lang="en-US" sz="1200" dirty="0"/>
              <a:t>The model inputs consist of student scores recorded as percentages of the proficiency. Inputting scores as a percentage of proficiency normalizes the values, allowing for more efficient parameter training</a:t>
            </a:r>
          </a:p>
          <a:p>
            <a:r>
              <a:rPr lang="en-US" sz="1200" dirty="0"/>
              <a:t>. </a:t>
            </a:r>
          </a:p>
          <a:p>
            <a:r>
              <a:rPr lang="en-US" sz="1200" dirty="0"/>
              <a:t>Model input sequence lengths of 10, 25, and 50 were explored for model performance purposes. </a:t>
            </a:r>
          </a:p>
          <a:p>
            <a:endParaRPr lang="en-US" sz="1200" dirty="0"/>
          </a:p>
          <a:p>
            <a:r>
              <a:rPr lang="en-US" sz="1200" dirty="0"/>
              <a:t>All input sequences must be the same size when training a model. All missing sets were forward padded with sets of 0 values representing training exercises with no flight event evaluations. </a:t>
            </a:r>
          </a:p>
          <a:p>
            <a:r>
              <a:rPr lang="en-US" sz="1200" dirty="0"/>
              <a:t>Forward padding the inputs enables model training for a variety of evaluation history lengths while maintaining consistent input size. </a:t>
            </a:r>
          </a:p>
          <a:p>
            <a:endParaRPr lang="en-US" sz="1200" dirty="0"/>
          </a:p>
          <a:p>
            <a:r>
              <a:rPr lang="en-US" sz="1200" dirty="0"/>
              <a:t>Only the most recent training exercise evaluations were included in the input if the input correlated to a training exercise recommendation beyond the designated sequence lengths. </a:t>
            </a:r>
          </a:p>
          <a:p>
            <a:endParaRPr lang="en-US" sz="1200" dirty="0"/>
          </a:p>
          <a:p>
            <a:r>
              <a:rPr lang="en-US" sz="1200" dirty="0"/>
              <a:t>Target variable sets were also restructured to create an appropriate training and testing environment for the model. The training targets, referring to the single set of flight events that the model compares results with during training to make parameter adjustments, were gathered from the succeeding training exercise of the input sequence. The training targets were reformatted from student grades to binary representations of event occurrence.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22</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277503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400" dirty="0"/>
              <a:t>Incorporated to prevent over personalization and progress stagnation</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Uses a Golden Standard (GS) defined by top 10% of student performances to provide a baseline for making recommendation adjustments that converge towards a global performance expectation.</a:t>
            </a:r>
          </a:p>
          <a:p>
            <a:endParaRPr lang="en-US" sz="1400" dirty="0"/>
          </a:p>
          <a:p>
            <a:r>
              <a:rPr lang="en-US" sz="1400" dirty="0"/>
              <a:t>Students below the standard are guided towards it</a:t>
            </a:r>
          </a:p>
          <a:p>
            <a:endParaRPr lang="en-US" sz="1400" dirty="0"/>
          </a:p>
          <a:p>
            <a:r>
              <a:rPr lang="en-US" sz="1400" dirty="0"/>
              <a:t>Students above the standard are guided towards a higher projected forward progress score</a:t>
            </a:r>
          </a:p>
          <a:p>
            <a:r>
              <a:rPr lang="en-US" sz="1400" dirty="0"/>
              <a: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23</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6194246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400" dirty="0"/>
              <a:t>The event swapping mechanism is the key component of the collaborative model. </a:t>
            </a:r>
          </a:p>
          <a:p>
            <a:endParaRPr lang="en-US" sz="1400" dirty="0"/>
          </a:p>
          <a:p>
            <a:r>
              <a:rPr lang="en-US" sz="1400" dirty="0"/>
              <a:t>A utility value for the recommendation of each event on the specified training exercise is calculated. </a:t>
            </a:r>
          </a:p>
          <a:p>
            <a:endParaRPr lang="en-US" sz="1400" dirty="0"/>
          </a:p>
          <a:p>
            <a:r>
              <a:rPr lang="en-US" sz="1400" b="1" dirty="0"/>
              <a:t>Below: </a:t>
            </a:r>
            <a:r>
              <a:rPr lang="en-US" sz="1400" dirty="0"/>
              <a:t>events within the content-based recommendation with the lowest utility are swapped with the events excluded from the content-based recommendation yielding the highest utility. The number of 1-for-1 swaps conducted aligns with the table on the left.</a:t>
            </a:r>
          </a:p>
          <a:p>
            <a:endParaRPr lang="en-US" sz="1400" dirty="0"/>
          </a:p>
          <a:p>
            <a:r>
              <a:rPr lang="en-US" sz="1400" b="1" dirty="0"/>
              <a:t>Above: </a:t>
            </a:r>
            <a:r>
              <a:rPr lang="en-US" sz="1400" dirty="0"/>
              <a:t>list of alternative recommendations based on 1-for-1 utility advancing swaps is created. The set of flight events that is projected to increase the students FPS the most is used as the final recommendation.</a:t>
            </a:r>
            <a:endParaRPr lang="en-US" sz="1400"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24</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27045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696913"/>
            <a:ext cx="5572125" cy="4179887"/>
          </a:xfrm>
        </p:spPr>
      </p:sp>
      <p:sp>
        <p:nvSpPr>
          <p:cNvPr id="3" name="Notes Placeholder 2"/>
          <p:cNvSpPr>
            <a:spLocks noGrp="1"/>
          </p:cNvSpPr>
          <p:nvPr>
            <p:ph type="body" idx="1"/>
          </p:nvPr>
        </p:nvSpPr>
        <p:spPr>
          <a:xfrm>
            <a:off x="701675" y="5310555"/>
            <a:ext cx="5607049" cy="328893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The last step of model design was to train the parameters within the content-based model. The collaborative model has a specific purpose to improve recommendation so it was unnecessary to include it in the model training.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i="1" dirty="0"/>
              <a:t>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Performance of the model was measured using binary cross-entropy loss and  classification accuracy.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25</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07666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Here is an example case of the evaluation history and resulting recommendations from an instructor pilot side-by-side with the final recommendation from the hybrid filtering model.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26</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027404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50975" y="696913"/>
            <a:ext cx="3698875" cy="2773362"/>
          </a:xfrm>
        </p:spPr>
      </p:sp>
      <p:sp>
        <p:nvSpPr>
          <p:cNvPr id="3" name="Notes Placeholder 2"/>
          <p:cNvSpPr>
            <a:spLocks noGrp="1"/>
          </p:cNvSpPr>
          <p:nvPr>
            <p:ph type="body" idx="1"/>
          </p:nvPr>
        </p:nvSpPr>
        <p:spPr>
          <a:xfrm>
            <a:off x="701675" y="3641984"/>
            <a:ext cx="5607049" cy="5187691"/>
          </a:xfrm>
        </p:spPr>
        <p:txBody>
          <a:bodyPr/>
          <a:lstStyle/>
          <a:p>
            <a:r>
              <a:rPr lang="en-US" sz="1400" dirty="0"/>
              <a:t>For testing, Model recommendations were compared to actual flight plans that IPs created to measure binary cross entropy and accuracy.  </a:t>
            </a:r>
          </a:p>
          <a:p>
            <a:endParaRPr lang="en-US" sz="1400" dirty="0"/>
          </a:p>
          <a:p>
            <a:r>
              <a:rPr lang="en-US" sz="1400" dirty="0"/>
              <a:t>The data used for testing came from the 4 students excluded from the training set. 331 recommendations were tested using the 3 different lengths of training input data. </a:t>
            </a:r>
          </a:p>
          <a:p>
            <a:r>
              <a:rPr lang="en-US" sz="1400" dirty="0"/>
              <a:t>Testing showed that input sequence length did not make much of a difference on performance metrics</a:t>
            </a:r>
          </a:p>
          <a:p>
            <a:endParaRPr lang="en-US" sz="1400" dirty="0"/>
          </a:p>
          <a:p>
            <a:r>
              <a:rPr lang="en-US" sz="1400" dirty="0"/>
              <a:t>Went with sequence length of 50 because some students hit events early on and then didn’t revisit until way later in their training campaign. This allows the model to recognize that the student has seen events before, even if they saw them a fairly long time ago.</a:t>
            </a:r>
          </a:p>
          <a:p>
            <a:r>
              <a:rPr lang="en-US" sz="1400" dirty="0"/>
              <a:t> </a:t>
            </a:r>
          </a:p>
          <a:p>
            <a:r>
              <a:rPr lang="en-US" sz="1400" dirty="0"/>
              <a:t>Also looked at accuracy with respect to numbered training exercises. </a:t>
            </a:r>
          </a:p>
          <a:p>
            <a:r>
              <a:rPr lang="en-US" sz="1400" dirty="0"/>
              <a:t>Avg accuracy was about 92% but this chart shows that model performance is not consistent throughout a training campaign, suggesting that there are inconsistencies in the amount of personalization between each students training plans.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27</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936517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Given the importance of planning time, the last analysis performed in this research was on the time required for the model to generate a flight plan. </a:t>
            </a:r>
          </a:p>
          <a:p>
            <a:endParaRPr lang="en-US" dirty="0"/>
          </a:p>
          <a:p>
            <a:r>
              <a:rPr lang="en-US" i="1" dirty="0"/>
              <a:t>READ SLIDE HERE</a:t>
            </a:r>
          </a:p>
          <a:p>
            <a:endParaRPr lang="en-US" dirty="0"/>
          </a:p>
          <a:p>
            <a:r>
              <a:rPr lang="en-US" dirty="0"/>
              <a:t>Leads us into overall research contributions.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28</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7242220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87575" y="509588"/>
            <a:ext cx="2633663" cy="1974850"/>
          </a:xfrm>
        </p:spPr>
      </p:sp>
      <p:sp>
        <p:nvSpPr>
          <p:cNvPr id="3" name="Notes Placeholder 2"/>
          <p:cNvSpPr>
            <a:spLocks noGrp="1"/>
          </p:cNvSpPr>
          <p:nvPr>
            <p:ph type="body" idx="1"/>
          </p:nvPr>
        </p:nvSpPr>
        <p:spPr>
          <a:xfrm>
            <a:off x="795460" y="2628902"/>
            <a:ext cx="5607049" cy="5964113"/>
          </a:xfrm>
        </p:spPr>
        <p:txBody>
          <a:bodyPr/>
          <a:lstStyle/>
          <a:p>
            <a:r>
              <a:rPr lang="en-US" sz="1300" dirty="0"/>
              <a:t>The developed prototype recommender system is the first existing model for next-flight event plan recommendations</a:t>
            </a:r>
          </a:p>
          <a:p>
            <a:endParaRPr lang="en-US" sz="1300" dirty="0"/>
          </a:p>
          <a:p>
            <a:r>
              <a:rPr lang="en-US" sz="1300" dirty="0"/>
              <a:t>Using limited data, this research provided a proof of concept that it is possible to use statistical machine learning models to generate a reasonable set of  flight events for a student’s next training exercise. </a:t>
            </a:r>
          </a:p>
          <a:p>
            <a:endParaRPr lang="en-US" sz="1300" dirty="0"/>
          </a:p>
          <a:p>
            <a:r>
              <a:rPr lang="en-US" sz="1300" dirty="0"/>
              <a:t>The applications of this go beyond PTN: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u="sng" dirty="0"/>
              <a:t>Training perspective</a:t>
            </a:r>
            <a:r>
              <a:rPr lang="en-US" sz="1300" u="none" dirty="0"/>
              <a:t>: Applications of automated training recommendations can be applied to other formal training units for RPA pilots, combat systems officers, or air battle managers.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u="none" dirty="0"/>
              <a:t>Also, shows plausibility of providing </a:t>
            </a:r>
            <a:r>
              <a:rPr lang="en-US" sz="1300" dirty="0"/>
              <a:t>competent training guidance in non-AETC training environments such USAFA or ROTC detachments, establishing foundational experience before official enrollment in UPT. If students show up to undergraduate pilot training already familiar with flight competencies, this may lead to less formalized training required to reach graduation qualification, thus indirectly shortening the amount of time it takes to graduate new pilots.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u="sng" dirty="0"/>
              <a:t>Operational</a:t>
            </a:r>
            <a:r>
              <a:rPr lang="en-US" sz="1300" u="none" dirty="0"/>
              <a:t>: In the operational world, pilot are required to maintain flight experience. Similarly designed recommender systems may be able to help create efficient, required flight profiles for various categories of pilots and training needs, leading to excessive savings on fuel and maintenance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u="none" dirty="0"/>
              <a:t>Lastly, development of the forward progress score metric allows for unambiguous performance tracking and comparison between pilot training students. </a:t>
            </a:r>
            <a:endParaRPr lang="en-US" sz="1300" u="sng"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29</a:t>
            </a:fld>
            <a:endParaRPr lang="en-US" sz="1200" b="0" i="0" u="none" strike="noStrike" cap="none" dirty="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234681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200" dirty="0"/>
              <a:t>The Air Force has been experiencing a serious pilot shortage for a while now. </a:t>
            </a:r>
          </a:p>
          <a:p>
            <a:pPr marL="228600" indent="-228600">
              <a:buFont typeface="+mj-lt"/>
              <a:buAutoNum type="arabicPeriod"/>
            </a:pPr>
            <a:r>
              <a:rPr lang="en-US" sz="1200" dirty="0"/>
              <a:t>allure of private airlines offering greater salaries and more flexible schedules for the training and experience of Air Force pilots. </a:t>
            </a:r>
          </a:p>
          <a:p>
            <a:pPr marL="228600" indent="-228600">
              <a:buFont typeface="+mj-lt"/>
              <a:buAutoNum type="arabicPeriod"/>
            </a:pPr>
            <a:r>
              <a:rPr lang="en-US" sz="1200" dirty="0"/>
              <a:t>Limited time in the air, flying is expensive</a:t>
            </a:r>
          </a:p>
          <a:p>
            <a:pPr marL="228600" indent="-228600">
              <a:buFont typeface="+mj-lt"/>
              <a:buAutoNum type="arabicPeriod"/>
            </a:pPr>
            <a:r>
              <a:rPr lang="en-US" sz="1200" b="1" dirty="0"/>
              <a:t>Inability to train enough new pilots to maintain necessary force readiness demands.</a:t>
            </a:r>
          </a:p>
          <a:p>
            <a:pPr marL="228600" indent="-228600">
              <a:buFont typeface="+mj-lt"/>
              <a:buAutoNum type="arabicPeriod"/>
            </a:pPr>
            <a:endParaRPr lang="en-US" sz="1200" dirty="0"/>
          </a:p>
          <a:p>
            <a:r>
              <a:rPr lang="en-US" sz="1200" dirty="0"/>
              <a:t>Increasing pilot production via the traditional pilot training pipeline requires an increase in funding, equipment and most importantly manpower resources that are currently unobtainable given total force personnel shortages. </a:t>
            </a:r>
          </a:p>
          <a:p>
            <a:endParaRPr lang="en-US" sz="1200" dirty="0"/>
          </a:p>
          <a:p>
            <a:r>
              <a:rPr lang="en-US" sz="1200" dirty="0"/>
              <a:t>Air Force is experimenting with more innovative training methods, especially through virtual reality flight simulation, to try to meet current and future force readiness demands. </a:t>
            </a:r>
          </a:p>
          <a:p>
            <a:endParaRPr lang="en-US" sz="1200" dirty="0"/>
          </a:p>
          <a:p>
            <a:r>
              <a:rPr lang="en-US" sz="1200" dirty="0"/>
              <a:t>As an alternative to sinking more funding and manpower resources into the traditional undergraduate pilot training pipeline, the Air force stood up the Pilot Training NEXT program (PTN).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3</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667381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30</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538098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Here, I have an example of the working prototype. </a:t>
            </a:r>
          </a:p>
          <a:p>
            <a:endParaRPr lang="en-US" dirty="0"/>
          </a:p>
          <a:p>
            <a:r>
              <a:rPr lang="en-US" dirty="0"/>
              <a:t>It requires minimal inputs from the user, only the student-specific user identification number, and the numbered training exercise that the flight plan will be generated for.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31</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896119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In its prototypical form here, I am requesting a training plan for Student 3’s 55</a:t>
            </a:r>
            <a:r>
              <a:rPr lang="en-US" baseline="30000" dirty="0"/>
              <a:t>th</a:t>
            </a:r>
            <a:r>
              <a:rPr lang="en-US" dirty="0"/>
              <a:t> training exercise. As you can see there is a lot of code and there are a lot of real time calculations being performed under the hood.  But in only 8  seconds, a full set of recommended flight events is generated.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32</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07709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a:xfrm>
            <a:off x="701675" y="4416425"/>
            <a:ext cx="5607049" cy="4413250"/>
          </a:xfrm>
        </p:spPr>
        <p:txBody>
          <a:bodyPr/>
          <a:lstStyle/>
          <a:p>
            <a:r>
              <a:rPr lang="en-US" dirty="0"/>
              <a:t>Cleaning up the recommender system’s output into a more user friendly interface leads us to something that looks like this. </a:t>
            </a:r>
          </a:p>
          <a:p>
            <a:endParaRPr lang="en-US" dirty="0"/>
          </a:p>
          <a:p>
            <a:r>
              <a:rPr lang="en-US" dirty="0"/>
              <a:t>Final recommendations are presented as a set of flight events to be evaluated by an instructor pilot on the students next training exercise. </a:t>
            </a:r>
          </a:p>
          <a:p>
            <a:endParaRPr lang="en-US" dirty="0"/>
          </a:p>
          <a:p>
            <a:r>
              <a:rPr lang="en-US" dirty="0"/>
              <a:t>On the left, we have all of the recommended flight events. On the right are their corresponding flight categories. </a:t>
            </a:r>
          </a:p>
          <a:p>
            <a:endParaRPr lang="en-US" dirty="0"/>
          </a:p>
          <a:p>
            <a:r>
              <a:rPr lang="en-US" dirty="0"/>
              <a:t>We can see 35% of the recommended events are from the formation categories, indicating the primary focus of this flight example.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33</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453145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39888" y="538163"/>
            <a:ext cx="3730625" cy="2798762"/>
          </a:xfrm>
        </p:spPr>
      </p:sp>
      <p:sp>
        <p:nvSpPr>
          <p:cNvPr id="3" name="Notes Placeholder 2"/>
          <p:cNvSpPr>
            <a:spLocks noGrp="1"/>
          </p:cNvSpPr>
          <p:nvPr>
            <p:ph type="body" idx="1"/>
          </p:nvPr>
        </p:nvSpPr>
        <p:spPr>
          <a:xfrm>
            <a:off x="701675" y="3597458"/>
            <a:ext cx="5607049" cy="4504837"/>
          </a:xfrm>
        </p:spPr>
        <p:txBody>
          <a:bodyPr/>
          <a:lstStyle/>
          <a:p>
            <a:r>
              <a:rPr lang="en-US" sz="1600" dirty="0"/>
              <a:t>In conclusion, </a:t>
            </a:r>
          </a:p>
          <a:p>
            <a:endParaRPr lang="en-US" sz="1600" dirty="0"/>
          </a:p>
          <a:p>
            <a:r>
              <a:rPr lang="en-US" sz="1600" dirty="0"/>
              <a:t>We were able to take very limited data from the start of a new Air Force program to:</a:t>
            </a:r>
          </a:p>
          <a:p>
            <a:endParaRPr lang="en-US" sz="1600" dirty="0"/>
          </a:p>
          <a:p>
            <a:pPr marL="285750" indent="-285750">
              <a:buFont typeface="Arial" panose="020B0604020202020204" pitchFamily="34" charset="0"/>
              <a:buChar char="•"/>
            </a:pPr>
            <a:r>
              <a:rPr lang="en-US" sz="1600" dirty="0"/>
              <a:t>Display insights on pilot training next performance trends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Suggest recommendations to improve future data collection and storage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And prove that it is possible to use deep learning and applied statistics to make flight planning recommendations. </a:t>
            </a:r>
          </a:p>
          <a:p>
            <a:pPr marL="285750" indent="-285750">
              <a:buFont typeface="Arial" panose="020B0604020202020204" pitchFamily="34" charset="0"/>
              <a:buChar char="•"/>
            </a:pPr>
            <a:endParaRPr lang="en-US" sz="1600" dirty="0"/>
          </a:p>
          <a:p>
            <a:r>
              <a:rPr lang="en-US" sz="1600" dirty="0"/>
              <a:t>Also, despite all of the work presented today, there is still plenty of future work for recommendation improvements and implementation  </a:t>
            </a:r>
          </a:p>
          <a:p>
            <a:endParaRPr lang="en-US" dirty="0"/>
          </a:p>
          <a:p>
            <a:endParaRPr lang="en-US" dirty="0"/>
          </a:p>
          <a:p>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34</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168631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35</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4628164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36</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31917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37</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0576749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38</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182708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39</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001394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sz="1200" dirty="0">
                <a:latin typeface="Calibri" panose="020F0502020204030204" pitchFamily="34" charset="0"/>
                <a:cs typeface="Calibri" panose="020F0502020204030204" pitchFamily="34" charset="0"/>
              </a:rPr>
              <a:t>PTN emphasizes the use of virtual reality flight simulators along side periodic in-air flight experiences to make the pilot training process more efficient. As an effort to further the effectiveness of the program, PTN has teamed up with AFWERX to find and implement innovative solutions to program inefficiencies.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AFWERX acts as a strategic networking organization, providing the interface required for AF innovators to connect across industry, academia, and government.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PTN and AFWERX-Austin are the sponsors for the research I am presenting today. These organizations provided foundational objectives and data for this research.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4</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53584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a:xfrm>
            <a:off x="701675" y="4416425"/>
            <a:ext cx="5607049" cy="4547693"/>
          </a:xfrm>
        </p:spPr>
        <p:txBody>
          <a:bodyPr/>
          <a:lstStyle/>
          <a:p>
            <a:r>
              <a:rPr lang="en-US" sz="1400" dirty="0"/>
              <a:t>PTN has identified instructor pilot availability as an essential part of the training process. It is possible to generate more funding or manpower, but you cant generate more time</a:t>
            </a:r>
          </a:p>
          <a:p>
            <a:endParaRPr lang="en-US" sz="1400" dirty="0"/>
          </a:p>
          <a:p>
            <a:endParaRPr lang="en-US" sz="1400" dirty="0"/>
          </a:p>
          <a:p>
            <a:r>
              <a:rPr lang="en-US" sz="1400" dirty="0"/>
              <a:t>In a joint effort to decrease the amount of time instructor pilots spend performing administrative work, the </a:t>
            </a:r>
            <a:r>
              <a:rPr lang="en-US" sz="1400" dirty="0" err="1"/>
              <a:t>AutoGradebook</a:t>
            </a:r>
            <a:r>
              <a:rPr lang="en-US" sz="1400" dirty="0"/>
              <a:t> Concept has come to light. </a:t>
            </a:r>
          </a:p>
          <a:p>
            <a:endParaRPr lang="en-US" sz="1400" dirty="0"/>
          </a:p>
          <a:p>
            <a:r>
              <a:rPr lang="en-US" sz="1400" dirty="0" err="1"/>
              <a:t>AutoGradebook</a:t>
            </a:r>
            <a:r>
              <a:rPr lang="en-US" sz="1400" dirty="0"/>
              <a:t> refers to an automated software package that can perform some duties of instructor pilots. (4 duties listed) </a:t>
            </a:r>
          </a:p>
          <a:p>
            <a:endParaRPr lang="en-US" sz="1400" dirty="0"/>
          </a:p>
          <a:p>
            <a:r>
              <a:rPr lang="en-US" sz="1400" dirty="0" err="1"/>
              <a:t>Autogradebook</a:t>
            </a:r>
            <a:r>
              <a:rPr lang="en-US" sz="1400" dirty="0"/>
              <a:t> still in conceptualization phase and prototypical components are designed to aid the IP decision making process. However, the end-game objective is to create a fully autonomous training evaluation and feedback tool.  </a:t>
            </a:r>
          </a:p>
          <a:p>
            <a:endParaRPr lang="en-US" sz="1400" dirty="0"/>
          </a:p>
          <a:p>
            <a:r>
              <a:rPr lang="en-US" sz="1400" dirty="0"/>
              <a:t>Instructor pilots spend hours each day performing administrative tasks such as planning and scheduling flights. </a:t>
            </a:r>
          </a:p>
          <a:p>
            <a:endParaRPr lang="en-US" sz="1400" dirty="0"/>
          </a:p>
          <a:p>
            <a:endParaRPr lang="en-US" sz="1400" dirty="0"/>
          </a:p>
          <a:p>
            <a:r>
              <a:rPr lang="en-US" sz="1400" dirty="0"/>
              <a:t>INTRODUCE RECOMMENDER SYSTEM RESEARCH FOCUS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40</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047364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Leads us into overall research contributions.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41</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693475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5963" y="649288"/>
            <a:ext cx="3038475" cy="2279650"/>
          </a:xfrm>
        </p:spPr>
      </p:sp>
      <p:sp>
        <p:nvSpPr>
          <p:cNvPr id="3" name="Notes Placeholder 2"/>
          <p:cNvSpPr>
            <a:spLocks noGrp="1"/>
          </p:cNvSpPr>
          <p:nvPr>
            <p:ph type="body" idx="1"/>
          </p:nvPr>
        </p:nvSpPr>
        <p:spPr>
          <a:xfrm>
            <a:off x="701675" y="3197225"/>
            <a:ext cx="5607049" cy="5449887"/>
          </a:xfrm>
        </p:spPr>
        <p:txBody>
          <a:bodyPr/>
          <a:lstStyle/>
          <a:p>
            <a:r>
              <a:rPr lang="en-US" sz="1200" dirty="0"/>
              <a:t>PTN has identified instructor pilot availability as an essential part of the training process. It is possible to generate more funding or manpower, but you can’t generate more time</a:t>
            </a:r>
          </a:p>
          <a:p>
            <a:endParaRPr lang="en-US" sz="1200" dirty="0"/>
          </a:p>
          <a:p>
            <a:endParaRPr lang="en-US" sz="1200" dirty="0"/>
          </a:p>
          <a:p>
            <a:r>
              <a:rPr lang="en-US" sz="1200" dirty="0"/>
              <a:t>In a joint effort to decrease the amount of time instructor pilots spend performing administrative work, the </a:t>
            </a:r>
            <a:r>
              <a:rPr lang="en-US" sz="1200" dirty="0" err="1"/>
              <a:t>AutoGradebook</a:t>
            </a:r>
            <a:r>
              <a:rPr lang="en-US" sz="1200" dirty="0"/>
              <a:t> Concept has come to light. </a:t>
            </a:r>
          </a:p>
          <a:p>
            <a:endParaRPr lang="en-US" sz="1200" dirty="0"/>
          </a:p>
          <a:p>
            <a:r>
              <a:rPr lang="en-US" sz="1200" dirty="0" err="1"/>
              <a:t>AutoGradebook</a:t>
            </a:r>
            <a:r>
              <a:rPr lang="en-US" sz="1200" dirty="0"/>
              <a:t> refers to the concept of an automated software package that, if built, would perform some key instructor pilot duties. </a:t>
            </a:r>
          </a:p>
          <a:p>
            <a:endParaRPr lang="en-US" sz="1200" dirty="0"/>
          </a:p>
          <a:p>
            <a:r>
              <a:rPr lang="en-US" sz="1200" dirty="0" err="1"/>
              <a:t>Autogradebook</a:t>
            </a:r>
            <a:r>
              <a:rPr lang="en-US" sz="1200" dirty="0"/>
              <a:t> still in conceptualization phase and prototypical components are designed to aid the IP decision making process. However, the end-game objective is to create a fully autonomous training evaluation and feedback tool.  </a:t>
            </a:r>
          </a:p>
          <a:p>
            <a:endParaRPr lang="en-US" sz="1200" dirty="0"/>
          </a:p>
          <a:p>
            <a:r>
              <a:rPr lang="en-US" sz="1200" i="1" dirty="0"/>
              <a:t>LIST 4 COMPONENTS</a:t>
            </a:r>
          </a:p>
          <a:p>
            <a:endParaRPr lang="en-US" sz="120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Currently, Instructor pilots spend hours each day performing administrative tasks such as planning and scheduling flights.</a:t>
            </a:r>
          </a:p>
          <a:p>
            <a:r>
              <a:rPr lang="en-US" sz="1200" dirty="0"/>
              <a:t>Shows potential to make training plans more efficient and according to AFWERX projections, has potential to save 500+ IP hours per PTN class. </a:t>
            </a: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This component has not been developed yet. However, the prototype model being presented in todays research is the only existing model for next-flight event recommendation.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conceptualization of next flight recommendation leads us to the objectives of this research.</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5</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734187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dirty="0"/>
              <a:t>Routes back to the 4</a:t>
            </a:r>
            <a:r>
              <a:rPr lang="en-US" baseline="30000" dirty="0"/>
              <a:t>th</a:t>
            </a:r>
            <a:r>
              <a:rPr lang="en-US" dirty="0"/>
              <a:t> component of the </a:t>
            </a:r>
            <a:r>
              <a:rPr lang="en-US" dirty="0" err="1"/>
              <a:t>AutoGradebook</a:t>
            </a:r>
            <a:r>
              <a:rPr lang="en-US" dirty="0"/>
              <a:t> concept. </a:t>
            </a:r>
          </a:p>
          <a:p>
            <a:pPr marL="342900" indent="-342900">
              <a:buAutoNum type="arabicPeriod"/>
            </a:pPr>
            <a:endParaRPr lang="en-US" dirty="0"/>
          </a:p>
          <a:p>
            <a:pPr marL="342900" indent="-342900">
              <a:buAutoNum type="arabicPeriod"/>
            </a:pPr>
            <a:r>
              <a:rPr lang="en-US" dirty="0"/>
              <a:t>Improvements primarily means create a suitable environment  for the implementation of automated artificial intelligence and machine learning application, but also more standardized analysis moving forward. </a:t>
            </a:r>
          </a:p>
          <a:p>
            <a:pPr marL="342900" indent="-342900">
              <a:buAutoNum type="arabicPeriod"/>
            </a:pPr>
            <a:endParaRPr lang="en-US" dirty="0"/>
          </a:p>
          <a:p>
            <a:pPr marL="342900" indent="-342900">
              <a:buAutoNum type="arabicPeriod"/>
            </a:pPr>
            <a:r>
              <a:rPr lang="en-US" dirty="0"/>
              <a:t>Is the current method the best approach? Can we find a better metric?</a:t>
            </a:r>
          </a:p>
          <a:p>
            <a:pPr marL="342900" indent="-342900">
              <a:buAutoNum type="arabicPeriod"/>
            </a:pP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6</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07448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509588"/>
            <a:ext cx="4648200" cy="3486150"/>
          </a:xfrm>
        </p:spPr>
      </p:sp>
      <p:sp>
        <p:nvSpPr>
          <p:cNvPr id="3" name="Notes Placeholder 2"/>
          <p:cNvSpPr>
            <a:spLocks noGrp="1"/>
          </p:cNvSpPr>
          <p:nvPr>
            <p:ph type="body" idx="1"/>
          </p:nvPr>
        </p:nvSpPr>
        <p:spPr>
          <a:xfrm>
            <a:off x="701675" y="4107534"/>
            <a:ext cx="5607049" cy="4610344"/>
          </a:xfrm>
        </p:spPr>
        <p:txBody>
          <a:bodyPr/>
          <a:lstStyle/>
          <a:p>
            <a:r>
              <a:rPr lang="en-US" sz="1200" dirty="0"/>
              <a:t>Literature review focused on industry leading practices for recommendation rather than exploratory analysis techniques. </a:t>
            </a:r>
          </a:p>
          <a:p>
            <a:r>
              <a:rPr lang="en-US" sz="1200" dirty="0"/>
              <a:t>What are recommender systems? What do they do?  How are they built?</a:t>
            </a:r>
          </a:p>
          <a:p>
            <a:endParaRPr lang="en-US" sz="1200" dirty="0"/>
          </a:p>
          <a:p>
            <a:r>
              <a:rPr lang="en-US" sz="1200" dirty="0"/>
              <a:t>As decision making becomes more and more complex, recommender systems help avoid or suppress choice overload. Recommender systems suggest a more selective set of choices for a user to make a decision </a:t>
            </a:r>
          </a:p>
          <a:p>
            <a:endParaRPr lang="en-US" sz="1200" dirty="0"/>
          </a:p>
          <a:p>
            <a:r>
              <a:rPr lang="en-US" sz="1200" dirty="0"/>
              <a:t>2 ways to narrow down options: Search filtering vs. </a:t>
            </a:r>
            <a:r>
              <a:rPr lang="en-US" sz="1200" b="1" dirty="0"/>
              <a:t>data driven</a:t>
            </a:r>
          </a:p>
          <a:p>
            <a:r>
              <a:rPr lang="en-US" sz="1200" b="1" dirty="0"/>
              <a:t>----</a:t>
            </a:r>
          </a:p>
          <a:p>
            <a:r>
              <a:rPr lang="en-US" sz="1200" dirty="0"/>
              <a:t>CB identifies specific items that a user prefers to create a preference profile, then finds choices that match that profile. </a:t>
            </a:r>
          </a:p>
          <a:p>
            <a:endParaRPr lang="en-US" sz="1200" dirty="0"/>
          </a:p>
          <a:p>
            <a:r>
              <a:rPr lang="en-US" sz="1200" dirty="0"/>
              <a:t>Ex. Linked In recommending jobs for you based on skillsets or location</a:t>
            </a:r>
          </a:p>
          <a:p>
            <a:r>
              <a:rPr lang="en-US" sz="1200" dirty="0"/>
              <a:t>----------------------------------------------------------------------------------------------------------</a:t>
            </a:r>
          </a:p>
          <a:p>
            <a:r>
              <a:rPr lang="en-US" sz="1200" dirty="0"/>
              <a:t>Collab: identify similarities and patterns between users/items and make recommendations based on similarities.  </a:t>
            </a:r>
          </a:p>
          <a:p>
            <a:endParaRPr lang="en-US" sz="1200" dirty="0"/>
          </a:p>
          <a:p>
            <a:r>
              <a:rPr lang="en-US" sz="1200" dirty="0"/>
              <a:t>Ex. Facebook recommending friends based on mutual friends</a:t>
            </a:r>
          </a:p>
          <a:p>
            <a:r>
              <a:rPr lang="en-US" sz="1200" dirty="0"/>
              <a:t>----------------------------------------------------------------------------------------------------------</a:t>
            </a:r>
          </a:p>
          <a:p>
            <a:r>
              <a:rPr lang="en-US" sz="1200" dirty="0"/>
              <a:t>These findings set the foundation for working with data to design a flight planning recommender system.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7</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3021485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70025" y="592138"/>
            <a:ext cx="4070350" cy="3052762"/>
          </a:xfrm>
        </p:spPr>
      </p:sp>
      <p:sp>
        <p:nvSpPr>
          <p:cNvPr id="3" name="Notes Placeholder 2"/>
          <p:cNvSpPr>
            <a:spLocks noGrp="1"/>
          </p:cNvSpPr>
          <p:nvPr>
            <p:ph type="body" idx="1"/>
          </p:nvPr>
        </p:nvSpPr>
        <p:spPr>
          <a:xfrm>
            <a:off x="701675" y="3644900"/>
            <a:ext cx="5607049" cy="5059362"/>
          </a:xfrm>
        </p:spPr>
        <p:txBody>
          <a:bodyPr/>
          <a:lstStyle/>
          <a:p>
            <a:r>
              <a:rPr lang="en-US" sz="1400" dirty="0"/>
              <a:t>PTN provided student grade sheets from original PTN class of 19 students.</a:t>
            </a:r>
          </a:p>
          <a:p>
            <a:endParaRPr lang="en-US" sz="1400" dirty="0"/>
          </a:p>
          <a:p>
            <a:r>
              <a:rPr lang="en-US" sz="1400" dirty="0"/>
              <a:t>A single student’s entire training program = training Campaign</a:t>
            </a:r>
          </a:p>
          <a:p>
            <a:r>
              <a:rPr lang="en-US" sz="1400" dirty="0"/>
              <a:t>Campaign composed of a series of training exercises. </a:t>
            </a:r>
          </a:p>
          <a:p>
            <a:r>
              <a:rPr lang="en-US" sz="1400" dirty="0"/>
              <a:t>Each training exercise consists of a set of flight events that students perform and receive graded evaluations on. </a:t>
            </a:r>
          </a:p>
          <a:p>
            <a:endParaRPr lang="en-US" sz="1400" dirty="0"/>
          </a:p>
          <a:p>
            <a:r>
              <a:rPr lang="en-US" sz="1400" dirty="0"/>
              <a:t>Grade sheet data includes:</a:t>
            </a:r>
          </a:p>
          <a:p>
            <a:pPr marL="285750" indent="-285750">
              <a:buFont typeface="Arial" panose="020B0604020202020204" pitchFamily="34" charset="0"/>
              <a:buChar char="•"/>
            </a:pPr>
            <a:r>
              <a:rPr lang="en-US" sz="1400" dirty="0"/>
              <a:t>Student identification number</a:t>
            </a:r>
          </a:p>
          <a:p>
            <a:pPr marL="285750" indent="-285750">
              <a:buFont typeface="Arial" panose="020B0604020202020204" pitchFamily="34" charset="0"/>
              <a:buChar char="•"/>
            </a:pPr>
            <a:r>
              <a:rPr lang="en-US" sz="1400" dirty="0"/>
              <a:t>Training exercise date</a:t>
            </a:r>
          </a:p>
          <a:p>
            <a:pPr marL="285750" indent="-285750">
              <a:buFont typeface="Arial" panose="020B0604020202020204" pitchFamily="34" charset="0"/>
              <a:buChar char="•"/>
            </a:pPr>
            <a:r>
              <a:rPr lang="en-US" sz="1400" dirty="0"/>
              <a:t>Student scores on graded events for each exercise</a:t>
            </a:r>
          </a:p>
          <a:p>
            <a:pPr marL="571500" lvl="2"/>
            <a:r>
              <a:rPr lang="en-US" sz="1400" dirty="0"/>
              <a:t>-128 possible flight events</a:t>
            </a:r>
          </a:p>
          <a:p>
            <a:pPr marL="571500" lvl="2"/>
            <a:r>
              <a:rPr lang="en-US" sz="1400" dirty="0"/>
              <a:t>-Each event falls into one of ten categories defined by PTN.</a:t>
            </a:r>
          </a:p>
          <a:p>
            <a:pPr marL="571500" lvl="2"/>
            <a:r>
              <a:rPr lang="en-US" sz="1400" dirty="0"/>
              <a:t>-Can receive scores of Unsatisfactory, Fair, Good, Excellent</a:t>
            </a:r>
          </a:p>
          <a:p>
            <a:pPr marL="285750" indent="-285750">
              <a:buFont typeface="Arial" panose="020B0604020202020204" pitchFamily="34" charset="0"/>
              <a:buChar char="•"/>
            </a:pPr>
            <a:r>
              <a:rPr lang="en-US" sz="1400" dirty="0"/>
              <a:t>Device used for training (simulation or flight).</a:t>
            </a:r>
          </a:p>
          <a:p>
            <a:endParaRPr lang="en-US" sz="1400" dirty="0"/>
          </a:p>
          <a:p>
            <a:r>
              <a:rPr lang="en-US" sz="1400" dirty="0"/>
              <a:t>Figures show examples of data and flight categories</a:t>
            </a:r>
          </a:p>
          <a:p>
            <a:endParaRPr lang="en-US" sz="1400" dirty="0"/>
          </a:p>
          <a:p>
            <a:endParaRPr lang="en-US" sz="1400" dirty="0"/>
          </a:p>
          <a:p>
            <a:pPr lvl="0"/>
            <a:r>
              <a:rPr lang="en-US" sz="1400" dirty="0">
                <a:solidFill>
                  <a:srgbClr val="000000"/>
                </a:solidFill>
              </a:rPr>
              <a:t>*** 1 student’s data was omitted due to failure to graduate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8</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947125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Before working with the data, some assumptions needed to be made about PTN and the data provided. Shown here are a few of the key assumptions.  </a:t>
            </a:r>
          </a:p>
          <a:p>
            <a:endParaRPr lang="en-US" sz="1400" dirty="0"/>
          </a:p>
          <a:p>
            <a:r>
              <a:rPr lang="en-US" sz="1400" dirty="0"/>
              <a:t>Each training exercise was numbered in the data. However, the numbering did not match the corresponding dates provided for each exercise. Therefore, the assumption was made that the dates provided the proper order of the training exercises. </a:t>
            </a:r>
          </a:p>
          <a:p>
            <a:endParaRPr lang="en-US" sz="1400" dirty="0"/>
          </a:p>
          <a:p>
            <a:r>
              <a:rPr lang="en-US" sz="1400" dirty="0"/>
              <a:t>The data also contained some non integer flight or simulation numbers. It was assumed that these records represented incomplete flights and were omitted from the data. </a:t>
            </a:r>
          </a:p>
          <a:p>
            <a:endParaRPr lang="en-US" sz="1400" dirty="0"/>
          </a:p>
          <a:p>
            <a:r>
              <a:rPr lang="en-US" sz="1400" dirty="0"/>
              <a:t>IP time is most valuable resource, so it is important to make a recommender system that works quickly. </a:t>
            </a:r>
          </a:p>
          <a:p>
            <a:endParaRPr lang="en-US"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Assumptions were developed in meetings with PTN and AFWERX or based on sparse data availability</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9</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4128026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AFIT">
    <p:spTree>
      <p:nvGrpSpPr>
        <p:cNvPr id="1" name="Shape 24"/>
        <p:cNvGrpSpPr/>
        <p:nvPr/>
      </p:nvGrpSpPr>
      <p:grpSpPr>
        <a:xfrm>
          <a:off x="0" y="0"/>
          <a:ext cx="0" cy="0"/>
          <a:chOff x="0" y="0"/>
          <a:chExt cx="0" cy="0"/>
        </a:xfrm>
      </p:grpSpPr>
      <p:sp>
        <p:nvSpPr>
          <p:cNvPr id="3" name="Text Placeholder 2"/>
          <p:cNvSpPr>
            <a:spLocks noGrp="1"/>
          </p:cNvSpPr>
          <p:nvPr>
            <p:ph type="body" sz="quarter" idx="10"/>
          </p:nvPr>
        </p:nvSpPr>
        <p:spPr>
          <a:xfrm>
            <a:off x="4405313" y="1301750"/>
            <a:ext cx="4313237" cy="3464214"/>
          </a:xfrm>
          <a:prstGeom prst="rect">
            <a:avLst/>
          </a:prstGeom>
        </p:spPr>
        <p:txBody>
          <a:bodyPr/>
          <a:lstStyle>
            <a:lvl1pPr>
              <a:defRPr sz="3600" b="1">
                <a:solidFill>
                  <a:srgbClr val="002060"/>
                </a:solidFill>
                <a:latin typeface="Calibri" panose="020F0502020204030204" pitchFamily="34" charset="0"/>
                <a:cs typeface="Calibri" panose="020F0502020204030204" pitchFamily="34" charset="0"/>
              </a:defRPr>
            </a:lvl1pPr>
            <a:lvl2pPr>
              <a:defRPr sz="3600" b="1">
                <a:solidFill>
                  <a:srgbClr val="002060"/>
                </a:solidFill>
                <a:latin typeface="Calibri" panose="020F0502020204030204" pitchFamily="34" charset="0"/>
                <a:cs typeface="Calibri" panose="020F0502020204030204" pitchFamily="34" charset="0"/>
              </a:defRPr>
            </a:lvl2pPr>
            <a:lvl3pPr>
              <a:defRPr sz="3600" b="1">
                <a:solidFill>
                  <a:srgbClr val="002060"/>
                </a:solidFill>
                <a:latin typeface="Calibri" panose="020F0502020204030204" pitchFamily="34" charset="0"/>
                <a:cs typeface="Calibri" panose="020F0502020204030204" pitchFamily="34" charset="0"/>
              </a:defRPr>
            </a:lvl3pPr>
            <a:lvl4pPr>
              <a:defRPr sz="3600" b="1">
                <a:solidFill>
                  <a:srgbClr val="002060"/>
                </a:solidFill>
                <a:latin typeface="Calibri" panose="020F0502020204030204" pitchFamily="34" charset="0"/>
                <a:cs typeface="Calibri" panose="020F0502020204030204" pitchFamily="34" charset="0"/>
              </a:defRPr>
            </a:lvl4pPr>
            <a:lvl5pPr>
              <a:defRPr sz="3600" b="1">
                <a:solidFill>
                  <a:srgbClr val="002060"/>
                </a:solidFill>
                <a:latin typeface="Calibri" panose="020F0502020204030204" pitchFamily="34" charset="0"/>
                <a:cs typeface="Calibri" panose="020F0502020204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hasCustomPrompt="1"/>
          </p:nvPr>
        </p:nvSpPr>
        <p:spPr>
          <a:xfrm>
            <a:off x="6561931" y="4858905"/>
            <a:ext cx="2179637" cy="341168"/>
          </a:xfrm>
          <a:prstGeom prst="rect">
            <a:avLst/>
          </a:prstGeom>
        </p:spPr>
        <p:txBody>
          <a:bodyPr/>
          <a:lstStyle>
            <a:lvl1pPr algn="r">
              <a:defRPr>
                <a:solidFill>
                  <a:srgbClr val="002060"/>
                </a:solidFill>
                <a:latin typeface="Calibri" panose="020F0502020204030204" pitchFamily="34" charset="0"/>
                <a:cs typeface="Calibri" panose="020F0502020204030204" pitchFamily="34" charset="0"/>
              </a:defRPr>
            </a:lvl1pPr>
          </a:lstStyle>
          <a:p>
            <a:pPr lvl="0"/>
            <a:r>
              <a:rPr lang="en-US" dirty="0"/>
              <a:t>Author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0487" y="198289"/>
            <a:ext cx="6423026" cy="647269"/>
          </a:xfrm>
          <a:prstGeom prst="rect">
            <a:avLst/>
          </a:prstGeom>
        </p:spPr>
        <p:txBody>
          <a:bodyPr/>
          <a:lstStyle>
            <a:lvl1pPr algn="ctr">
              <a:defRPr sz="3600" u="none">
                <a:solidFill>
                  <a:srgbClr val="003399"/>
                </a:solidFill>
                <a:latin typeface="+mj-lt"/>
                <a:cs typeface="Calibri" panose="020F0502020204030204" pitchFamily="34" charset="0"/>
              </a:defRPr>
            </a:lvl1pPr>
          </a:lstStyle>
          <a:p>
            <a:r>
              <a:rPr lang="en-US" dirty="0"/>
              <a:t>Click to edit Master title style</a:t>
            </a:r>
          </a:p>
        </p:txBody>
      </p:sp>
      <p:sp>
        <p:nvSpPr>
          <p:cNvPr id="3" name="Content Placeholder 2"/>
          <p:cNvSpPr>
            <a:spLocks noGrp="1"/>
          </p:cNvSpPr>
          <p:nvPr>
            <p:ph idx="1" hasCustomPrompt="1"/>
          </p:nvPr>
        </p:nvSpPr>
        <p:spPr>
          <a:xfrm>
            <a:off x="628650" y="1154545"/>
            <a:ext cx="7886700" cy="5022418"/>
          </a:xfrm>
          <a:prstGeom prst="rect">
            <a:avLst/>
          </a:prstGeom>
        </p:spPr>
        <p:txBody>
          <a:bodyPr/>
          <a:lstStyle>
            <a:lvl1pPr>
              <a:defRPr sz="1800">
                <a:solidFill>
                  <a:srgbClr val="003399"/>
                </a:solidFill>
                <a:latin typeface="+mn-lt"/>
              </a:defRPr>
            </a:lvl1pPr>
            <a:lvl2pPr marL="0" indent="0">
              <a:buFont typeface="Arial" panose="020B0604020202020204" pitchFamily="34" charset="0"/>
              <a:buNone/>
              <a:defRPr sz="1800">
                <a:solidFill>
                  <a:srgbClr val="003399"/>
                </a:solidFill>
                <a:latin typeface="+mn-lt"/>
              </a:defRPr>
            </a:lvl2pPr>
            <a:lvl3pPr marL="285750" indent="-285750">
              <a:buFont typeface="Arial" panose="020B0604020202020204" pitchFamily="34" charset="0"/>
              <a:buChar char="•"/>
              <a:defRPr>
                <a:solidFill>
                  <a:srgbClr val="003399"/>
                </a:solidFill>
              </a:defRPr>
            </a:lvl3pPr>
            <a:lvl4pPr marL="0" indent="0">
              <a:buFont typeface="Arial" panose="020B0604020202020204" pitchFamily="34" charset="0"/>
              <a:buNone/>
              <a:defRPr sz="1800">
                <a:solidFill>
                  <a:srgbClr val="003399"/>
                </a:solidFill>
              </a:defRPr>
            </a:lvl4pPr>
            <a:lvl5pPr marL="0" indent="0">
              <a:buFont typeface="Wingdings" pitchFamily="2" charset="2"/>
              <a:buNone/>
              <a:defRPr sz="1800">
                <a:solidFill>
                  <a:srgbClr val="003399"/>
                </a:solidFill>
              </a:defRPr>
            </a:lvl5pPr>
            <a:lvl6pPr marL="0" indent="0">
              <a:buFont typeface="+mj-lt"/>
              <a:buNone/>
              <a:defRPr/>
            </a:lvl6pPr>
          </a:lstStyle>
          <a:p>
            <a:pPr lvl="0"/>
            <a:r>
              <a:rPr lang="en-US" dirty="0"/>
              <a:t>Edit Master text styles</a:t>
            </a:r>
          </a:p>
          <a:p>
            <a:pPr lvl="1"/>
            <a:r>
              <a:rPr lang="en-US" dirty="0"/>
              <a:t>Second level</a:t>
            </a:r>
          </a:p>
          <a:p>
            <a:pPr lvl="1"/>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08446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4" name="Shape 14"/>
          <p:cNvSpPr txBox="1"/>
          <p:nvPr userDrawn="1"/>
        </p:nvSpPr>
        <p:spPr>
          <a:xfrm rot="10800000" flipH="1">
            <a:off x="5846617" y="907254"/>
            <a:ext cx="3205019" cy="64008"/>
          </a:xfrm>
          <a:prstGeom prst="rect">
            <a:avLst/>
          </a:prstGeom>
          <a:gradFill>
            <a:gsLst>
              <a:gs pos="0">
                <a:schemeClr val="bg1"/>
              </a:gs>
              <a:gs pos="75000">
                <a:srgbClr val="003399"/>
              </a:gs>
            </a:gsLst>
            <a:lin ang="10800000" scaled="0"/>
          </a:gradFill>
          <a:ln>
            <a:noFill/>
          </a:ln>
        </p:spPr>
        <p:txBody>
          <a:bodyPr lIns="82975" tIns="41475" rIns="82975" bIns="4147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 name="Shape 15"/>
          <p:cNvSpPr txBox="1"/>
          <p:nvPr/>
        </p:nvSpPr>
        <p:spPr>
          <a:xfrm rot="10800000" flipH="1">
            <a:off x="92364" y="907254"/>
            <a:ext cx="2890982" cy="64008"/>
          </a:xfrm>
          <a:prstGeom prst="rect">
            <a:avLst/>
          </a:prstGeom>
          <a:gradFill>
            <a:gsLst>
              <a:gs pos="0">
                <a:srgbClr val="003399">
                  <a:alpha val="90000"/>
                </a:srgbClr>
              </a:gs>
              <a:gs pos="99000">
                <a:srgbClr val="002060"/>
              </a:gs>
            </a:gsLst>
            <a:lin ang="10800000" scaled="0"/>
          </a:gradFill>
          <a:ln>
            <a:noFill/>
          </a:ln>
        </p:spPr>
        <p:txBody>
          <a:bodyPr lIns="91025" tIns="45500" rIns="91025" bIns="455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16" name="Shape 16" descr="chrmblue_std small"/>
          <p:cNvPicPr preferRelativeResize="0"/>
          <p:nvPr/>
        </p:nvPicPr>
        <p:blipFill rotWithShape="1">
          <a:blip r:embed="rId3">
            <a:alphaModFix/>
          </a:blip>
          <a:srcRect/>
          <a:stretch/>
        </p:blipFill>
        <p:spPr>
          <a:xfrm>
            <a:off x="196851" y="128587"/>
            <a:ext cx="728308" cy="634496"/>
          </a:xfrm>
          <a:prstGeom prst="rect">
            <a:avLst/>
          </a:prstGeom>
          <a:noFill/>
          <a:ln>
            <a:noFill/>
          </a:ln>
        </p:spPr>
      </p:pic>
      <p:pic>
        <p:nvPicPr>
          <p:cNvPr id="18" name="Shape 18" descr="AFIT(good)"/>
          <p:cNvPicPr preferRelativeResize="0"/>
          <p:nvPr/>
        </p:nvPicPr>
        <p:blipFill rotWithShape="1">
          <a:blip r:embed="rId4">
            <a:alphaModFix/>
          </a:blip>
          <a:srcRect/>
          <a:stretch/>
        </p:blipFill>
        <p:spPr>
          <a:xfrm>
            <a:off x="7833546" y="221746"/>
            <a:ext cx="1131831" cy="541336"/>
          </a:xfrm>
          <a:prstGeom prst="rect">
            <a:avLst/>
          </a:prstGeom>
          <a:noFill/>
          <a:ln>
            <a:noFill/>
          </a:ln>
        </p:spPr>
      </p:pic>
      <p:sp>
        <p:nvSpPr>
          <p:cNvPr id="19" name="Shape 19"/>
          <p:cNvSpPr txBox="1"/>
          <p:nvPr/>
        </p:nvSpPr>
        <p:spPr>
          <a:xfrm>
            <a:off x="2416884" y="792494"/>
            <a:ext cx="3976687" cy="284162"/>
          </a:xfrm>
          <a:prstGeom prst="rect">
            <a:avLst/>
          </a:prstGeom>
          <a:noFill/>
          <a:ln>
            <a:noFill/>
          </a:ln>
        </p:spPr>
        <p:txBody>
          <a:bodyPr lIns="83300" tIns="41650" rIns="83300" bIns="41650" anchor="t" anchorCtr="0">
            <a:noAutofit/>
          </a:bodyPr>
          <a:lstStyle/>
          <a:p>
            <a:pPr marL="0" marR="0" lvl="0" indent="0" algn="ctr" rtl="0">
              <a:lnSpc>
                <a:spcPct val="100000"/>
              </a:lnSpc>
              <a:spcBef>
                <a:spcPts val="0"/>
              </a:spcBef>
              <a:spcAft>
                <a:spcPts val="0"/>
              </a:spcAft>
              <a:buClr>
                <a:srgbClr val="000066"/>
              </a:buClr>
              <a:buSzPct val="25000"/>
              <a:buFont typeface="Arial"/>
              <a:buNone/>
            </a:pPr>
            <a:r>
              <a:rPr lang="en-US" sz="1100" b="1" i="1" u="none" dirty="0">
                <a:solidFill>
                  <a:srgbClr val="000066"/>
                </a:solidFill>
                <a:latin typeface="Calibri" panose="020F0502020204030204" pitchFamily="34" charset="0"/>
                <a:ea typeface="Arial"/>
                <a:cs typeface="Calibri" panose="020F0502020204030204" pitchFamily="34" charset="0"/>
                <a:sym typeface="Arial"/>
              </a:rPr>
              <a:t>The AFIT of Today is the Air Force of Tomorrow</a:t>
            </a:r>
          </a:p>
        </p:txBody>
      </p:sp>
      <p:sp>
        <p:nvSpPr>
          <p:cNvPr id="21" name="Shape 21"/>
          <p:cNvSpPr txBox="1"/>
          <p:nvPr/>
        </p:nvSpPr>
        <p:spPr>
          <a:xfrm>
            <a:off x="1122010" y="163007"/>
            <a:ext cx="6532913" cy="684900"/>
          </a:xfrm>
          <a:prstGeom prst="rect">
            <a:avLst/>
          </a:prstGeom>
          <a:noFill/>
          <a:ln>
            <a:noFill/>
          </a:ln>
        </p:spPr>
        <p:txBody>
          <a:bodyPr lIns="91250" tIns="45625" rIns="91250" bIns="45625" anchor="t" anchorCtr="0">
            <a:noAutofit/>
          </a:bodyPr>
          <a:lstStyle/>
          <a:p>
            <a:pPr marL="0" marR="0" lvl="0" indent="0" algn="ctr" rtl="0">
              <a:lnSpc>
                <a:spcPct val="100000"/>
              </a:lnSpc>
              <a:spcBef>
                <a:spcPts val="0"/>
              </a:spcBef>
              <a:spcAft>
                <a:spcPts val="0"/>
              </a:spcAft>
              <a:buClr>
                <a:srgbClr val="000066"/>
              </a:buClr>
              <a:buSzPct val="25000"/>
              <a:buFont typeface="Arial"/>
              <a:buNone/>
            </a:pPr>
            <a:r>
              <a:rPr lang="en-US" sz="1800" b="1" i="0" u="none" dirty="0">
                <a:solidFill>
                  <a:srgbClr val="000066"/>
                </a:solidFill>
                <a:latin typeface="Calibri" panose="020F0502020204030204" pitchFamily="34" charset="0"/>
                <a:ea typeface="Arial"/>
                <a:cs typeface="Calibri" panose="020F0502020204030204" pitchFamily="34" charset="0"/>
                <a:sym typeface="Arial"/>
              </a:rPr>
              <a:t>GRADUATE</a:t>
            </a:r>
            <a:r>
              <a:rPr lang="en-US" sz="1800" b="1" i="0" u="none" baseline="0" dirty="0">
                <a:solidFill>
                  <a:srgbClr val="000066"/>
                </a:solidFill>
                <a:latin typeface="Calibri" panose="020F0502020204030204" pitchFamily="34" charset="0"/>
                <a:ea typeface="Arial"/>
                <a:cs typeface="Calibri" panose="020F0502020204030204" pitchFamily="34" charset="0"/>
                <a:sym typeface="Arial"/>
              </a:rPr>
              <a:t> SCHOOL OF ENGINEERING AND MANAGEMENT</a:t>
            </a:r>
          </a:p>
          <a:p>
            <a:pPr marL="0" marR="0" lvl="0" indent="0" algn="ctr" rtl="0">
              <a:lnSpc>
                <a:spcPct val="100000"/>
              </a:lnSpc>
              <a:spcBef>
                <a:spcPts val="0"/>
              </a:spcBef>
              <a:spcAft>
                <a:spcPts val="0"/>
              </a:spcAft>
              <a:buClr>
                <a:srgbClr val="000066"/>
              </a:buClr>
              <a:buSzPct val="25000"/>
              <a:buFont typeface="Arial"/>
              <a:buNone/>
            </a:pPr>
            <a:r>
              <a:rPr lang="en-US" sz="1200" b="1" i="0" u="none" baseline="0" dirty="0">
                <a:solidFill>
                  <a:srgbClr val="000066"/>
                </a:solidFill>
                <a:latin typeface="Calibri" panose="020F0502020204030204" pitchFamily="34" charset="0"/>
                <a:ea typeface="Arial"/>
                <a:cs typeface="Calibri" panose="020F0502020204030204" pitchFamily="34" charset="0"/>
                <a:sym typeface="Arial"/>
              </a:rPr>
              <a:t>Department of Operational Sciences</a:t>
            </a:r>
            <a:endParaRPr lang="en-US" sz="1200" b="1" i="0" u="none" dirty="0">
              <a:solidFill>
                <a:srgbClr val="000066"/>
              </a:solidFill>
              <a:latin typeface="Calibri" panose="020F0502020204030204" pitchFamily="34" charset="0"/>
              <a:ea typeface="Arial"/>
              <a:cs typeface="Calibri" panose="020F0502020204030204" pitchFamily="34" charset="0"/>
              <a:sym typeface="Arial"/>
            </a:endParaRPr>
          </a:p>
        </p:txBody>
      </p:sp>
      <p:sp>
        <p:nvSpPr>
          <p:cNvPr id="24" name="Shape 39"/>
          <p:cNvSpPr txBox="1">
            <a:spLocks noGrp="1"/>
          </p:cNvSpPr>
          <p:nvPr>
            <p:ph type="dt" idx="2"/>
          </p:nvPr>
        </p:nvSpPr>
        <p:spPr>
          <a:xfrm>
            <a:off x="-3466" y="6520583"/>
            <a:ext cx="1825626" cy="365125"/>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1200" b="0" i="0" u="none">
                <a:solidFill>
                  <a:schemeClr val="bg1">
                    <a:lumMod val="50000"/>
                  </a:schemeClr>
                </a:solidFill>
                <a:latin typeface="Calibri" panose="020F0502020204030204" pitchFamily="34" charset="0"/>
                <a:ea typeface="Calibri" panose="020F0502020204030204" pitchFamily="34" charset="0"/>
                <a:cs typeface="Calibri" panose="020F0502020204030204" pitchFamily="34" charset="0"/>
                <a:sym typeface="Arial"/>
              </a:defRPr>
            </a:lvl1pPr>
            <a:lvl2pPr marL="457200" marR="0" lvl="1"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None/>
              <a:defRPr sz="1800" b="0" i="0" u="none" strike="noStrike" cap="none">
                <a:solidFill>
                  <a:schemeClr val="dk1"/>
                </a:solidFill>
                <a:latin typeface="Arial"/>
                <a:ea typeface="Arial"/>
                <a:cs typeface="Arial"/>
                <a:sym typeface="Arial"/>
              </a:defRPr>
            </a:lvl9pPr>
          </a:lstStyle>
          <a:p>
            <a:r>
              <a:rPr lang="en-US" dirty="0"/>
              <a:t>18 March 2020</a:t>
            </a:r>
          </a:p>
        </p:txBody>
      </p:sp>
      <p:sp>
        <p:nvSpPr>
          <p:cNvPr id="27" name="Shape 28"/>
          <p:cNvSpPr txBox="1"/>
          <p:nvPr userDrawn="1"/>
        </p:nvSpPr>
        <p:spPr>
          <a:xfrm rot="10800000" flipH="1">
            <a:off x="92363" y="6507952"/>
            <a:ext cx="2604652" cy="64008"/>
          </a:xfrm>
          <a:prstGeom prst="rect">
            <a:avLst/>
          </a:prstGeom>
          <a:gradFill>
            <a:gsLst>
              <a:gs pos="0">
                <a:srgbClr val="003399">
                  <a:alpha val="90000"/>
                </a:srgbClr>
              </a:gs>
              <a:gs pos="100000">
                <a:srgbClr val="002060"/>
              </a:gs>
            </a:gsLst>
            <a:lin ang="10800000" scaled="0"/>
          </a:gradFill>
          <a:ln>
            <a:noFill/>
          </a:ln>
        </p:spPr>
        <p:txBody>
          <a:bodyPr lIns="91025" tIns="45500" rIns="91025" bIns="455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a:ea typeface="Arial"/>
              <a:cs typeface="Arial"/>
              <a:sym typeface="Arial"/>
            </a:endParaRPr>
          </a:p>
        </p:txBody>
      </p:sp>
      <p:sp>
        <p:nvSpPr>
          <p:cNvPr id="28" name="Shape 29"/>
          <p:cNvSpPr txBox="1"/>
          <p:nvPr userDrawn="1"/>
        </p:nvSpPr>
        <p:spPr>
          <a:xfrm rot="10800000" flipH="1">
            <a:off x="6446982" y="6507952"/>
            <a:ext cx="2623993" cy="64008"/>
          </a:xfrm>
          <a:prstGeom prst="rect">
            <a:avLst/>
          </a:prstGeom>
          <a:gradFill>
            <a:gsLst>
              <a:gs pos="0">
                <a:schemeClr val="bg1"/>
              </a:gs>
              <a:gs pos="75000">
                <a:srgbClr val="003399"/>
              </a:gs>
            </a:gsLst>
            <a:lin ang="10800000" scaled="0"/>
          </a:gradFill>
          <a:ln>
            <a:noFill/>
          </a:ln>
        </p:spPr>
        <p:txBody>
          <a:bodyPr lIns="82975" tIns="41475" rIns="82975" bIns="4147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29" name="Shape 13"/>
          <p:cNvSpPr txBox="1"/>
          <p:nvPr userDrawn="1"/>
        </p:nvSpPr>
        <p:spPr>
          <a:xfrm>
            <a:off x="2669308" y="6423480"/>
            <a:ext cx="3805383" cy="268286"/>
          </a:xfrm>
          <a:prstGeom prst="rect">
            <a:avLst/>
          </a:prstGeom>
          <a:noFill/>
          <a:ln>
            <a:noFill/>
          </a:ln>
        </p:spPr>
        <p:txBody>
          <a:bodyPr lIns="82975" tIns="41475" rIns="82975" bIns="41475" anchor="t" anchorCtr="0">
            <a:noAutofit/>
          </a:bodyPr>
          <a:lstStyle/>
          <a:p>
            <a:pPr marL="0" marR="0" lvl="0" indent="0" algn="ctr" rtl="0">
              <a:lnSpc>
                <a:spcPct val="100000"/>
              </a:lnSpc>
              <a:spcBef>
                <a:spcPts val="0"/>
              </a:spcBef>
              <a:spcAft>
                <a:spcPts val="0"/>
              </a:spcAft>
              <a:buClr>
                <a:srgbClr val="000066"/>
              </a:buClr>
              <a:buSzPct val="25000"/>
              <a:buFont typeface="Arial"/>
              <a:buNone/>
            </a:pPr>
            <a:r>
              <a:rPr lang="en-US" sz="1000" b="1" i="1" u="none" dirty="0">
                <a:solidFill>
                  <a:srgbClr val="000066"/>
                </a:solidFill>
                <a:latin typeface="Calibri" panose="020F0502020204030204" pitchFamily="34" charset="0"/>
                <a:ea typeface="Arial"/>
                <a:cs typeface="Calibri" panose="020F0502020204030204" pitchFamily="34" charset="0"/>
                <a:sym typeface="Arial"/>
              </a:rPr>
              <a:t>Air University: The Intellectual and Leadership Center of the Air Force</a:t>
            </a:r>
          </a:p>
        </p:txBody>
      </p:sp>
      <p:sp>
        <p:nvSpPr>
          <p:cNvPr id="30" name="Shape 17"/>
          <p:cNvSpPr txBox="1"/>
          <p:nvPr userDrawn="1"/>
        </p:nvSpPr>
        <p:spPr>
          <a:xfrm>
            <a:off x="3494087" y="6576095"/>
            <a:ext cx="2155824" cy="268286"/>
          </a:xfrm>
          <a:prstGeom prst="rect">
            <a:avLst/>
          </a:prstGeom>
          <a:noFill/>
          <a:ln>
            <a:noFill/>
          </a:ln>
        </p:spPr>
        <p:txBody>
          <a:bodyPr lIns="82225" tIns="41100" rIns="82225" bIns="41100" anchor="t" anchorCtr="0">
            <a:noAutofit/>
          </a:bodyPr>
          <a:lstStyle/>
          <a:p>
            <a:pPr marL="0" marR="0" lvl="0" indent="0" algn="ctr" rtl="0">
              <a:lnSpc>
                <a:spcPct val="100000"/>
              </a:lnSpc>
              <a:spcBef>
                <a:spcPts val="0"/>
              </a:spcBef>
              <a:spcAft>
                <a:spcPts val="0"/>
              </a:spcAft>
              <a:buClr>
                <a:srgbClr val="000066"/>
              </a:buClr>
              <a:buSzPct val="25000"/>
              <a:buFont typeface="Arial"/>
              <a:buNone/>
            </a:pPr>
            <a:r>
              <a:rPr lang="en-US" sz="1000" b="1" i="1" u="none" dirty="0">
                <a:solidFill>
                  <a:srgbClr val="000066"/>
                </a:solidFill>
                <a:latin typeface="Calibri" panose="020F0502020204030204" pitchFamily="34" charset="0"/>
                <a:ea typeface="Arial"/>
                <a:cs typeface="Calibri" panose="020F0502020204030204" pitchFamily="34" charset="0"/>
                <a:sym typeface="Arial"/>
              </a:rPr>
              <a:t>Aim High…Fly - Fight - Win</a:t>
            </a: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
        <p:cNvGrpSpPr/>
        <p:nvPr/>
      </p:nvGrpSpPr>
      <p:grpSpPr>
        <a:xfrm>
          <a:off x="0" y="0"/>
          <a:ext cx="0" cy="0"/>
          <a:chOff x="0" y="0"/>
          <a:chExt cx="0" cy="0"/>
        </a:xfrm>
      </p:grpSpPr>
      <p:sp>
        <p:nvSpPr>
          <p:cNvPr id="37" name="Shape 37"/>
          <p:cNvSpPr txBox="1"/>
          <p:nvPr/>
        </p:nvSpPr>
        <p:spPr>
          <a:xfrm>
            <a:off x="6991928" y="6521431"/>
            <a:ext cx="214283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98989"/>
              </a:buClr>
              <a:buSzPct val="25000"/>
              <a:buFont typeface="Arial"/>
              <a:buNone/>
            </a:pPr>
            <a:fld id="{00000000-1234-1234-1234-123412341234}" type="slidenum">
              <a:rPr lang="en-US" sz="1200" b="1" i="0" u="none">
                <a:solidFill>
                  <a:schemeClr val="bg1">
                    <a:lumMod val="75000"/>
                  </a:schemeClr>
                </a:solidFill>
                <a:latin typeface="Calibri" panose="020F0502020204030204" pitchFamily="34" charset="0"/>
                <a:ea typeface="Arial"/>
                <a:cs typeface="Calibri" panose="020F0502020204030204" pitchFamily="34" charset="0"/>
                <a:sym typeface="Arial"/>
              </a:rPr>
              <a:t>‹#›</a:t>
            </a:fld>
            <a:endParaRPr lang="en-US" sz="1200" b="1" i="0" u="none" dirty="0">
              <a:solidFill>
                <a:schemeClr val="bg1">
                  <a:lumMod val="75000"/>
                </a:schemeClr>
              </a:solidFill>
              <a:latin typeface="Calibri" panose="020F0502020204030204" pitchFamily="34" charset="0"/>
              <a:ea typeface="Arial"/>
              <a:cs typeface="Calibri" panose="020F0502020204030204" pitchFamily="34" charset="0"/>
              <a:sym typeface="Arial"/>
            </a:endParaRPr>
          </a:p>
        </p:txBody>
      </p:sp>
      <p:sp>
        <p:nvSpPr>
          <p:cNvPr id="24" name="Shape 14"/>
          <p:cNvSpPr txBox="1"/>
          <p:nvPr userDrawn="1"/>
        </p:nvSpPr>
        <p:spPr>
          <a:xfrm rot="10800000" flipH="1">
            <a:off x="5116946" y="907254"/>
            <a:ext cx="3934691" cy="64009"/>
          </a:xfrm>
          <a:prstGeom prst="rect">
            <a:avLst/>
          </a:prstGeom>
          <a:gradFill>
            <a:gsLst>
              <a:gs pos="0">
                <a:schemeClr val="bg1"/>
              </a:gs>
              <a:gs pos="75000">
                <a:srgbClr val="003399"/>
              </a:gs>
            </a:gsLst>
            <a:lin ang="10800000" scaled="0"/>
          </a:gradFill>
          <a:ln>
            <a:noFill/>
          </a:ln>
        </p:spPr>
        <p:txBody>
          <a:bodyPr lIns="82975" tIns="41475" rIns="82975" bIns="4147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pic>
        <p:nvPicPr>
          <p:cNvPr id="26" name="Shape 16" descr="chrmblue_std small"/>
          <p:cNvPicPr preferRelativeResize="0"/>
          <p:nvPr userDrawn="1"/>
        </p:nvPicPr>
        <p:blipFill rotWithShape="1">
          <a:blip r:embed="rId3">
            <a:alphaModFix/>
          </a:blip>
          <a:srcRect/>
          <a:stretch/>
        </p:blipFill>
        <p:spPr>
          <a:xfrm>
            <a:off x="196851" y="128587"/>
            <a:ext cx="728308" cy="634496"/>
          </a:xfrm>
          <a:prstGeom prst="rect">
            <a:avLst/>
          </a:prstGeom>
          <a:noFill/>
          <a:ln>
            <a:noFill/>
          </a:ln>
        </p:spPr>
      </p:pic>
      <p:pic>
        <p:nvPicPr>
          <p:cNvPr id="40" name="Shape 18" descr="AFIT(good)"/>
          <p:cNvPicPr preferRelativeResize="0"/>
          <p:nvPr userDrawn="1"/>
        </p:nvPicPr>
        <p:blipFill rotWithShape="1">
          <a:blip r:embed="rId4">
            <a:alphaModFix/>
          </a:blip>
          <a:srcRect/>
          <a:stretch/>
        </p:blipFill>
        <p:spPr>
          <a:xfrm>
            <a:off x="7833546" y="221746"/>
            <a:ext cx="1131831" cy="541336"/>
          </a:xfrm>
          <a:prstGeom prst="rect">
            <a:avLst/>
          </a:prstGeom>
          <a:noFill/>
          <a:ln>
            <a:noFill/>
          </a:ln>
        </p:spPr>
      </p:pic>
      <p:sp>
        <p:nvSpPr>
          <p:cNvPr id="11" name="Shape 15">
            <a:extLst>
              <a:ext uri="{FF2B5EF4-FFF2-40B4-BE49-F238E27FC236}">
                <a16:creationId xmlns:a16="http://schemas.microsoft.com/office/drawing/2014/main" id="{CB2683BD-700A-EB45-9E84-5ADD55CC07E4}"/>
              </a:ext>
            </a:extLst>
          </p:cNvPr>
          <p:cNvSpPr txBox="1"/>
          <p:nvPr userDrawn="1"/>
        </p:nvSpPr>
        <p:spPr>
          <a:xfrm rot="10800000" flipH="1">
            <a:off x="92364" y="907254"/>
            <a:ext cx="5024582" cy="64008"/>
          </a:xfrm>
          <a:prstGeom prst="rect">
            <a:avLst/>
          </a:prstGeom>
          <a:gradFill>
            <a:gsLst>
              <a:gs pos="0">
                <a:srgbClr val="003399">
                  <a:alpha val="90000"/>
                </a:srgbClr>
              </a:gs>
              <a:gs pos="99000">
                <a:srgbClr val="002060"/>
              </a:gs>
            </a:gsLst>
            <a:lin ang="10800000" scaled="0"/>
          </a:gradFill>
          <a:ln>
            <a:noFill/>
          </a:ln>
        </p:spPr>
        <p:txBody>
          <a:bodyPr lIns="91025" tIns="45500" rIns="91025" bIns="455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3" name="Shape 28">
            <a:extLst>
              <a:ext uri="{FF2B5EF4-FFF2-40B4-BE49-F238E27FC236}">
                <a16:creationId xmlns:a16="http://schemas.microsoft.com/office/drawing/2014/main" id="{CDE3D6B1-A06D-A843-B532-A714E9FB6A74}"/>
              </a:ext>
            </a:extLst>
          </p:cNvPr>
          <p:cNvSpPr txBox="1"/>
          <p:nvPr userDrawn="1"/>
        </p:nvSpPr>
        <p:spPr>
          <a:xfrm rot="10800000" flipH="1">
            <a:off x="92363" y="6507952"/>
            <a:ext cx="2604652" cy="64008"/>
          </a:xfrm>
          <a:prstGeom prst="rect">
            <a:avLst/>
          </a:prstGeom>
          <a:gradFill>
            <a:gsLst>
              <a:gs pos="0">
                <a:srgbClr val="003399">
                  <a:alpha val="90000"/>
                </a:srgbClr>
              </a:gs>
              <a:gs pos="100000">
                <a:srgbClr val="002060"/>
              </a:gs>
            </a:gsLst>
            <a:lin ang="10800000" scaled="0"/>
          </a:gradFill>
          <a:ln>
            <a:noFill/>
          </a:ln>
        </p:spPr>
        <p:txBody>
          <a:bodyPr lIns="91025" tIns="45500" rIns="91025" bIns="45500" anchor="ctr" anchorCtr="0">
            <a:noAutofit/>
          </a:bodyPr>
          <a:lstStyle/>
          <a:p>
            <a:pPr marL="0" marR="0" lvl="0" indent="0" algn="l" rtl="0">
              <a:lnSpc>
                <a:spcPct val="100000"/>
              </a:lnSpc>
              <a:spcBef>
                <a:spcPts val="0"/>
              </a:spcBef>
              <a:spcAft>
                <a:spcPts val="0"/>
              </a:spcAft>
              <a:buNone/>
            </a:pPr>
            <a:endParaRPr sz="1800" b="0" i="0" u="none" dirty="0">
              <a:solidFill>
                <a:schemeClr val="dk1"/>
              </a:solidFill>
              <a:latin typeface="Arial"/>
              <a:ea typeface="Arial"/>
              <a:cs typeface="Arial"/>
              <a:sym typeface="Arial"/>
            </a:endParaRPr>
          </a:p>
        </p:txBody>
      </p:sp>
      <p:sp>
        <p:nvSpPr>
          <p:cNvPr id="14" name="Shape 29">
            <a:extLst>
              <a:ext uri="{FF2B5EF4-FFF2-40B4-BE49-F238E27FC236}">
                <a16:creationId xmlns:a16="http://schemas.microsoft.com/office/drawing/2014/main" id="{CE82916D-D104-574C-966A-17C6093B71D5}"/>
              </a:ext>
            </a:extLst>
          </p:cNvPr>
          <p:cNvSpPr txBox="1"/>
          <p:nvPr userDrawn="1"/>
        </p:nvSpPr>
        <p:spPr>
          <a:xfrm rot="10800000" flipH="1">
            <a:off x="6446982" y="6507952"/>
            <a:ext cx="2623993" cy="64008"/>
          </a:xfrm>
          <a:prstGeom prst="rect">
            <a:avLst/>
          </a:prstGeom>
          <a:gradFill>
            <a:gsLst>
              <a:gs pos="0">
                <a:schemeClr val="bg1"/>
              </a:gs>
              <a:gs pos="75000">
                <a:srgbClr val="003399"/>
              </a:gs>
            </a:gsLst>
            <a:lin ang="10800000" scaled="0"/>
          </a:gradFill>
          <a:ln>
            <a:noFill/>
          </a:ln>
        </p:spPr>
        <p:txBody>
          <a:bodyPr lIns="82975" tIns="41475" rIns="82975" bIns="41475"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15" name="Shape 13">
            <a:extLst>
              <a:ext uri="{FF2B5EF4-FFF2-40B4-BE49-F238E27FC236}">
                <a16:creationId xmlns:a16="http://schemas.microsoft.com/office/drawing/2014/main" id="{17033354-C26D-E94F-A930-40F0958CAD6F}"/>
              </a:ext>
            </a:extLst>
          </p:cNvPr>
          <p:cNvSpPr txBox="1"/>
          <p:nvPr userDrawn="1"/>
        </p:nvSpPr>
        <p:spPr>
          <a:xfrm>
            <a:off x="2669308" y="6423480"/>
            <a:ext cx="3805383" cy="268286"/>
          </a:xfrm>
          <a:prstGeom prst="rect">
            <a:avLst/>
          </a:prstGeom>
          <a:noFill/>
          <a:ln>
            <a:noFill/>
          </a:ln>
        </p:spPr>
        <p:txBody>
          <a:bodyPr lIns="82975" tIns="41475" rIns="82975" bIns="41475" anchor="t" anchorCtr="0">
            <a:noAutofit/>
          </a:bodyPr>
          <a:lstStyle/>
          <a:p>
            <a:pPr marL="0" marR="0" lvl="0" indent="0" algn="ctr" rtl="0">
              <a:lnSpc>
                <a:spcPct val="100000"/>
              </a:lnSpc>
              <a:spcBef>
                <a:spcPts val="0"/>
              </a:spcBef>
              <a:spcAft>
                <a:spcPts val="0"/>
              </a:spcAft>
              <a:buClr>
                <a:srgbClr val="000066"/>
              </a:buClr>
              <a:buSzPct val="25000"/>
              <a:buFont typeface="Arial"/>
              <a:buNone/>
            </a:pPr>
            <a:r>
              <a:rPr lang="en-US" sz="1000" b="1" i="1" u="none" dirty="0">
                <a:solidFill>
                  <a:srgbClr val="000066"/>
                </a:solidFill>
                <a:latin typeface="Calibri" panose="020F0502020204030204" pitchFamily="34" charset="0"/>
                <a:ea typeface="Arial"/>
                <a:cs typeface="Calibri" panose="020F0502020204030204" pitchFamily="34" charset="0"/>
                <a:sym typeface="Arial"/>
              </a:rPr>
              <a:t>Air University: The Intellectual and Leadership Center of the Air Force</a:t>
            </a:r>
          </a:p>
        </p:txBody>
      </p:sp>
      <p:sp>
        <p:nvSpPr>
          <p:cNvPr id="16" name="Shape 17">
            <a:extLst>
              <a:ext uri="{FF2B5EF4-FFF2-40B4-BE49-F238E27FC236}">
                <a16:creationId xmlns:a16="http://schemas.microsoft.com/office/drawing/2014/main" id="{BB880CFD-9462-DC42-AF25-A14C0A2BA6E9}"/>
              </a:ext>
            </a:extLst>
          </p:cNvPr>
          <p:cNvSpPr txBox="1"/>
          <p:nvPr userDrawn="1"/>
        </p:nvSpPr>
        <p:spPr>
          <a:xfrm>
            <a:off x="3494087" y="6576095"/>
            <a:ext cx="2155824" cy="268286"/>
          </a:xfrm>
          <a:prstGeom prst="rect">
            <a:avLst/>
          </a:prstGeom>
          <a:noFill/>
          <a:ln>
            <a:noFill/>
          </a:ln>
        </p:spPr>
        <p:txBody>
          <a:bodyPr lIns="82225" tIns="41100" rIns="82225" bIns="41100" anchor="t" anchorCtr="0">
            <a:noAutofit/>
          </a:bodyPr>
          <a:lstStyle/>
          <a:p>
            <a:pPr marL="0" marR="0" lvl="0" indent="0" algn="ctr" rtl="0">
              <a:lnSpc>
                <a:spcPct val="100000"/>
              </a:lnSpc>
              <a:spcBef>
                <a:spcPts val="0"/>
              </a:spcBef>
              <a:spcAft>
                <a:spcPts val="0"/>
              </a:spcAft>
              <a:buClr>
                <a:srgbClr val="000066"/>
              </a:buClr>
              <a:buSzPct val="25000"/>
              <a:buFont typeface="Arial"/>
              <a:buNone/>
            </a:pPr>
            <a:r>
              <a:rPr lang="en-US" sz="1000" b="1" i="1" u="none" dirty="0">
                <a:solidFill>
                  <a:srgbClr val="000066"/>
                </a:solidFill>
                <a:latin typeface="Calibri" panose="020F0502020204030204" pitchFamily="34" charset="0"/>
                <a:ea typeface="Arial"/>
                <a:cs typeface="Calibri" panose="020F0502020204030204" pitchFamily="34" charset="0"/>
                <a:sym typeface="Arial"/>
              </a:rPr>
              <a:t>Aim High…Fly - Fight - Win</a:t>
            </a:r>
          </a:p>
        </p:txBody>
      </p:sp>
    </p:spTree>
  </p:cSld>
  <p:clrMap bg1="lt1" tx1="dk1" bg2="dk2" tx2="lt2" accent1="accent1" accent2="accent2" accent3="accent3" accent4="accent4" accent5="accent5" accent6="accent6" hlink="hlink" folHlink="folHlink"/>
  <p:sldLayoutIdLst>
    <p:sldLayoutId id="214748365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sv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4.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tiff"/><Relationship Id="rId4" Type="http://schemas.microsoft.com/office/2007/relationships/hdphoto" Target="../media/hdphoto1.wdp"/><Relationship Id="rId9" Type="http://schemas.openxmlformats.org/officeDocument/2006/relationships/image" Target="../media/image7.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2" name="TextBox 1"/>
          <p:cNvSpPr txBox="1"/>
          <p:nvPr/>
        </p:nvSpPr>
        <p:spPr>
          <a:xfrm>
            <a:off x="642026" y="1530823"/>
            <a:ext cx="7898860" cy="2554545"/>
          </a:xfrm>
          <a:prstGeom prst="rect">
            <a:avLst/>
          </a:prstGeom>
          <a:noFill/>
        </p:spPr>
        <p:txBody>
          <a:bodyPr wrap="square" rtlCol="0">
            <a:spAutoFit/>
          </a:bodyPr>
          <a:lstStyle/>
          <a:p>
            <a:pPr algn="ctr"/>
            <a:r>
              <a:rPr lang="en-US" sz="4000" dirty="0">
                <a:solidFill>
                  <a:srgbClr val="003399"/>
                </a:solidFill>
                <a:latin typeface="+mn-lt"/>
                <a:cs typeface="Calibri" panose="020F0502020204030204" pitchFamily="34" charset="0"/>
              </a:rPr>
              <a:t>Conceptualization and Application </a:t>
            </a:r>
          </a:p>
          <a:p>
            <a:pPr algn="ctr"/>
            <a:r>
              <a:rPr lang="en-US" sz="4000" dirty="0">
                <a:solidFill>
                  <a:srgbClr val="003399"/>
                </a:solidFill>
                <a:latin typeface="+mn-lt"/>
                <a:cs typeface="Calibri" panose="020F0502020204030204" pitchFamily="34" charset="0"/>
              </a:rPr>
              <a:t>of Deep Learning and </a:t>
            </a:r>
          </a:p>
          <a:p>
            <a:pPr algn="ctr"/>
            <a:r>
              <a:rPr lang="en-US" sz="4000" dirty="0">
                <a:solidFill>
                  <a:srgbClr val="003399"/>
                </a:solidFill>
                <a:latin typeface="+mn-lt"/>
                <a:cs typeface="Calibri" panose="020F0502020204030204" pitchFamily="34" charset="0"/>
              </a:rPr>
              <a:t>Applied Statistics for </a:t>
            </a:r>
          </a:p>
          <a:p>
            <a:pPr algn="ctr"/>
            <a:r>
              <a:rPr lang="en-US" sz="4000" dirty="0">
                <a:solidFill>
                  <a:srgbClr val="003399"/>
                </a:solidFill>
                <a:latin typeface="+mn-lt"/>
                <a:cs typeface="Calibri" panose="020F0502020204030204" pitchFamily="34" charset="0"/>
              </a:rPr>
              <a:t>Flight Plan Recommendation</a:t>
            </a:r>
          </a:p>
        </p:txBody>
      </p:sp>
      <p:sp>
        <p:nvSpPr>
          <p:cNvPr id="3" name="TextBox 2"/>
          <p:cNvSpPr txBox="1"/>
          <p:nvPr/>
        </p:nvSpPr>
        <p:spPr>
          <a:xfrm>
            <a:off x="3190673" y="4344434"/>
            <a:ext cx="2801566" cy="584775"/>
          </a:xfrm>
          <a:prstGeom prst="rect">
            <a:avLst/>
          </a:prstGeom>
          <a:noFill/>
        </p:spPr>
        <p:txBody>
          <a:bodyPr wrap="square" rtlCol="0">
            <a:spAutoFit/>
          </a:bodyPr>
          <a:lstStyle/>
          <a:p>
            <a:pPr algn="ctr"/>
            <a:r>
              <a:rPr lang="en-US" sz="1800" dirty="0">
                <a:solidFill>
                  <a:srgbClr val="003399"/>
                </a:solidFill>
                <a:latin typeface="+mn-lt"/>
                <a:cs typeface="Calibri" panose="020F0502020204030204" pitchFamily="34" charset="0"/>
              </a:rPr>
              <a:t>2d Lt Nicholas C. Forrest</a:t>
            </a:r>
          </a:p>
          <a:p>
            <a:pPr algn="ctr"/>
            <a:r>
              <a:rPr lang="en-US" dirty="0">
                <a:solidFill>
                  <a:srgbClr val="003399"/>
                </a:solidFill>
                <a:latin typeface="+mn-lt"/>
                <a:cs typeface="Calibri" panose="020F0502020204030204" pitchFamily="34" charset="0"/>
              </a:rPr>
              <a:t>18 March 2020</a:t>
            </a:r>
          </a:p>
        </p:txBody>
      </p:sp>
      <p:sp>
        <p:nvSpPr>
          <p:cNvPr id="4" name="TextBox 3">
            <a:extLst>
              <a:ext uri="{FF2B5EF4-FFF2-40B4-BE49-F238E27FC236}">
                <a16:creationId xmlns:a16="http://schemas.microsoft.com/office/drawing/2014/main" id="{AFC50B54-3DE6-2947-BF5A-28A97956833D}"/>
              </a:ext>
            </a:extLst>
          </p:cNvPr>
          <p:cNvSpPr txBox="1"/>
          <p:nvPr/>
        </p:nvSpPr>
        <p:spPr>
          <a:xfrm>
            <a:off x="1628775" y="5327177"/>
            <a:ext cx="5729288" cy="738664"/>
          </a:xfrm>
          <a:prstGeom prst="rect">
            <a:avLst/>
          </a:prstGeom>
          <a:noFill/>
        </p:spPr>
        <p:txBody>
          <a:bodyPr wrap="square" rtlCol="0">
            <a:spAutoFit/>
          </a:bodyPr>
          <a:lstStyle/>
          <a:p>
            <a:pPr algn="ctr"/>
            <a:r>
              <a:rPr lang="en-US" dirty="0">
                <a:solidFill>
                  <a:srgbClr val="003399"/>
                </a:solidFill>
                <a:latin typeface="+mn-lt"/>
                <a:cs typeface="Calibri" panose="020F0502020204030204" pitchFamily="34" charset="0"/>
              </a:rPr>
              <a:t>Advisor: Dr. Raymond R. Hill</a:t>
            </a:r>
          </a:p>
          <a:p>
            <a:pPr algn="ctr"/>
            <a:r>
              <a:rPr lang="en-US" dirty="0">
                <a:solidFill>
                  <a:srgbClr val="003399"/>
                </a:solidFill>
                <a:latin typeface="+mn-lt"/>
                <a:cs typeface="Calibri" panose="020F0502020204030204" pitchFamily="34" charset="0"/>
              </a:rPr>
              <a:t>Readers: Lt Col Jason R. Anderson, Ph.D.</a:t>
            </a:r>
          </a:p>
          <a:p>
            <a:pPr algn="ctr"/>
            <a:r>
              <a:rPr lang="en-US" dirty="0" err="1">
                <a:solidFill>
                  <a:srgbClr val="003399"/>
                </a:solidFill>
                <a:latin typeface="+mn-lt"/>
                <a:cs typeface="Calibri" panose="020F0502020204030204" pitchFamily="34" charset="0"/>
              </a:rPr>
              <a:t>Capt</a:t>
            </a:r>
            <a:r>
              <a:rPr lang="en-US" dirty="0">
                <a:solidFill>
                  <a:srgbClr val="003399"/>
                </a:solidFill>
                <a:latin typeface="+mn-lt"/>
                <a:cs typeface="Calibri" panose="020F0502020204030204" pitchFamily="34" charset="0"/>
              </a:rPr>
              <a:t> Phillip R. Jenkins, Ph.D.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Improving the Data Environment</a:t>
            </a:r>
          </a:p>
        </p:txBody>
      </p:sp>
      <p:sp>
        <p:nvSpPr>
          <p:cNvPr id="3" name="Content Placeholder 2"/>
          <p:cNvSpPr>
            <a:spLocks noGrp="1"/>
          </p:cNvSpPr>
          <p:nvPr>
            <p:ph idx="1"/>
          </p:nvPr>
        </p:nvSpPr>
        <p:spPr>
          <a:xfrm>
            <a:off x="4738254" y="1650669"/>
            <a:ext cx="4211079" cy="4526294"/>
          </a:xfrm>
        </p:spPr>
        <p:txBody>
          <a:bodyPr/>
          <a:lstStyle/>
          <a:p>
            <a:pPr marL="342900" indent="-342900">
              <a:buFont typeface="+mj-lt"/>
              <a:buAutoNum type="arabicPeriod"/>
            </a:pPr>
            <a:r>
              <a:rPr lang="en-US" sz="1600" dirty="0"/>
              <a:t>Improve temporal aspect of data collected</a:t>
            </a:r>
          </a:p>
          <a:p>
            <a:pPr marL="342900" indent="-342900">
              <a:buFont typeface="+mj-lt"/>
              <a:buAutoNum type="arabicPeriod"/>
            </a:pPr>
            <a:r>
              <a:rPr lang="en-US" sz="1600" dirty="0"/>
              <a:t>Time stamp training exercises</a:t>
            </a:r>
          </a:p>
          <a:p>
            <a:pPr marL="342900" indent="-342900">
              <a:buFont typeface="+mj-lt"/>
              <a:buAutoNum type="arabicPeriod"/>
            </a:pPr>
            <a:endParaRPr lang="en-US" sz="1600" dirty="0"/>
          </a:p>
          <a:p>
            <a:pPr marL="342900" indent="-342900">
              <a:buFont typeface="+mj-lt"/>
              <a:buAutoNum type="arabicPeriod"/>
            </a:pPr>
            <a:r>
              <a:rPr lang="en-US" sz="1600" dirty="0"/>
              <a:t>Implement stronger data formatting</a:t>
            </a:r>
          </a:p>
          <a:p>
            <a:pPr marL="342900" indent="-342900">
              <a:buFont typeface="+mj-lt"/>
              <a:buAutoNum type="arabicPeriod"/>
            </a:pPr>
            <a:endParaRPr lang="en-US" sz="1600" dirty="0"/>
          </a:p>
          <a:p>
            <a:pPr marL="342900" indent="-342900">
              <a:buFont typeface="+mj-lt"/>
              <a:buAutoNum type="arabicPeriod"/>
            </a:pPr>
            <a:r>
              <a:rPr lang="en-US" sz="1600" dirty="0">
                <a:solidFill>
                  <a:srgbClr val="00B050"/>
                </a:solidFill>
              </a:rPr>
              <a:t>Implement standardized data labels</a:t>
            </a:r>
          </a:p>
          <a:p>
            <a:pPr marL="342900" indent="-342900">
              <a:buFont typeface="+mj-lt"/>
              <a:buAutoNum type="arabicPeriod"/>
            </a:pPr>
            <a:endParaRPr lang="en-US" sz="1600" dirty="0"/>
          </a:p>
          <a:p>
            <a:pPr marL="342900" indent="-342900">
              <a:buFont typeface="+mj-lt"/>
              <a:buAutoNum type="arabicPeriod"/>
            </a:pPr>
            <a:r>
              <a:rPr lang="en-US" sz="1600" dirty="0">
                <a:solidFill>
                  <a:srgbClr val="00B050"/>
                </a:solidFill>
              </a:rPr>
              <a:t>Improved interface for data entry</a:t>
            </a:r>
          </a:p>
          <a:p>
            <a:pPr marL="342900" indent="-342900">
              <a:buFont typeface="+mj-lt"/>
              <a:buAutoNum type="arabicPeriod"/>
            </a:pPr>
            <a:endParaRPr lang="en-US" sz="1600" dirty="0"/>
          </a:p>
          <a:p>
            <a:pPr marL="342900" indent="-342900">
              <a:buFont typeface="+mj-lt"/>
              <a:buAutoNum type="arabicPeriod"/>
            </a:pPr>
            <a:r>
              <a:rPr lang="en-US" sz="1600" dirty="0"/>
              <a:t>Incorporate record confirmation components</a:t>
            </a:r>
          </a:p>
          <a:p>
            <a:pPr marL="342900" indent="-342900">
              <a:buFont typeface="+mj-lt"/>
              <a:buAutoNum type="arabicPeriod"/>
            </a:pPr>
            <a:r>
              <a:rPr lang="en-US" sz="1600" dirty="0">
                <a:solidFill>
                  <a:srgbClr val="00B050"/>
                </a:solidFill>
              </a:rPr>
              <a:t>Add outside data to support training data collected</a:t>
            </a:r>
          </a:p>
          <a:p>
            <a:pPr marL="342900" indent="-342900">
              <a:buFont typeface="+mj-lt"/>
              <a:buAutoNum type="arabicPeriod"/>
            </a:pPr>
            <a:endParaRPr lang="en-US" sz="1600" dirty="0"/>
          </a:p>
          <a:p>
            <a:pPr marL="342900" indent="-342900">
              <a:buFont typeface="+mj-lt"/>
              <a:buAutoNum type="arabicPeriod"/>
            </a:pPr>
            <a:r>
              <a:rPr lang="en-US" sz="1600" dirty="0"/>
              <a:t>Consider adoption of Future Progress Score metric</a:t>
            </a:r>
          </a:p>
        </p:txBody>
      </p:sp>
      <p:sp>
        <p:nvSpPr>
          <p:cNvPr id="7" name="Content Placeholder 2">
            <a:extLst>
              <a:ext uri="{FF2B5EF4-FFF2-40B4-BE49-F238E27FC236}">
                <a16:creationId xmlns:a16="http://schemas.microsoft.com/office/drawing/2014/main" id="{DFEF76B4-E816-F345-A9CA-F33D45C67B5C}"/>
              </a:ext>
            </a:extLst>
          </p:cNvPr>
          <p:cNvSpPr txBox="1">
            <a:spLocks/>
          </p:cNvSpPr>
          <p:nvPr/>
        </p:nvSpPr>
        <p:spPr>
          <a:xfrm>
            <a:off x="351834" y="1650669"/>
            <a:ext cx="4211079" cy="452629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3399"/>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3399"/>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3399"/>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3399"/>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3399"/>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indent="-342900">
              <a:buFont typeface="+mj-lt"/>
              <a:buAutoNum type="arabicPeriod"/>
            </a:pPr>
            <a:r>
              <a:rPr lang="en-US" sz="1600" dirty="0"/>
              <a:t>Inconsistent temporal notation</a:t>
            </a:r>
          </a:p>
          <a:p>
            <a:pPr marL="342900" indent="-342900">
              <a:buFont typeface="+mj-lt"/>
              <a:buAutoNum type="arabicPeriod"/>
            </a:pPr>
            <a:endParaRPr lang="en-US" sz="1600" dirty="0"/>
          </a:p>
          <a:p>
            <a:pPr marL="342900" indent="-342900">
              <a:buFont typeface="+mj-lt"/>
              <a:buAutoNum type="arabicPeriod"/>
            </a:pPr>
            <a:r>
              <a:rPr lang="en-US" sz="1600" dirty="0"/>
              <a:t>Lacking specific data on time of flights and each maneuver within flight</a:t>
            </a:r>
          </a:p>
          <a:p>
            <a:pPr marL="342900" indent="-342900">
              <a:buFont typeface="+mj-lt"/>
              <a:buAutoNum type="arabicPeriod"/>
            </a:pPr>
            <a:r>
              <a:rPr lang="en-US" sz="1600" dirty="0"/>
              <a:t>Data Stored in improper formats (Dates, numbers, strings)</a:t>
            </a:r>
          </a:p>
          <a:p>
            <a:pPr marL="342900" indent="-342900">
              <a:buFont typeface="+mj-lt"/>
              <a:buAutoNum type="arabicPeriod"/>
            </a:pPr>
            <a:r>
              <a:rPr lang="en-US" sz="1600" dirty="0">
                <a:solidFill>
                  <a:srgbClr val="C00000"/>
                </a:solidFill>
              </a:rPr>
              <a:t>Ambiguous labeling / no data dictionary</a:t>
            </a:r>
          </a:p>
          <a:p>
            <a:pPr marL="342900" indent="-342900">
              <a:buFont typeface="+mj-lt"/>
              <a:buAutoNum type="arabicPeriod"/>
            </a:pPr>
            <a:endParaRPr lang="en-US" sz="1600" dirty="0"/>
          </a:p>
          <a:p>
            <a:pPr marL="342900" indent="-342900">
              <a:buFont typeface="+mj-lt"/>
              <a:buAutoNum type="arabicPeriod"/>
            </a:pPr>
            <a:r>
              <a:rPr lang="en-US" sz="1600" dirty="0">
                <a:solidFill>
                  <a:srgbClr val="C00000"/>
                </a:solidFill>
              </a:rPr>
              <a:t>Inconsistent manual data collection</a:t>
            </a:r>
          </a:p>
          <a:p>
            <a:pPr marL="342900" indent="-342900">
              <a:buFont typeface="+mj-lt"/>
              <a:buAutoNum type="arabicPeriod"/>
            </a:pPr>
            <a:endParaRPr lang="en-US" sz="1600" dirty="0"/>
          </a:p>
          <a:p>
            <a:pPr marL="342900" indent="-342900">
              <a:buFont typeface="+mj-lt"/>
              <a:buAutoNum type="arabicPeriod"/>
            </a:pPr>
            <a:r>
              <a:rPr lang="en-US" sz="1600" dirty="0"/>
              <a:t>Incomplete records</a:t>
            </a:r>
          </a:p>
          <a:p>
            <a:pPr marL="342900" indent="-342900">
              <a:buFont typeface="+mj-lt"/>
              <a:buAutoNum type="arabicPeriod"/>
            </a:pPr>
            <a:endParaRPr lang="en-US" sz="1600" dirty="0"/>
          </a:p>
          <a:p>
            <a:pPr marL="342900" indent="-342900">
              <a:buFont typeface="+mj-lt"/>
              <a:buAutoNum type="arabicPeriod"/>
            </a:pPr>
            <a:r>
              <a:rPr lang="en-US" sz="1600" dirty="0">
                <a:solidFill>
                  <a:srgbClr val="C00000"/>
                </a:solidFill>
              </a:rPr>
              <a:t>Lacking data on outside factors (weather, IP and aircraft availability, days off)  </a:t>
            </a:r>
          </a:p>
          <a:p>
            <a:pPr marL="342900" indent="-342900">
              <a:buFont typeface="+mj-lt"/>
              <a:buAutoNum type="arabicPeriod"/>
            </a:pPr>
            <a:r>
              <a:rPr lang="en-US" sz="1600" dirty="0"/>
              <a:t>Ambiguous student performance metric</a:t>
            </a:r>
          </a:p>
        </p:txBody>
      </p:sp>
      <p:sp>
        <p:nvSpPr>
          <p:cNvPr id="8" name="TextBox 7">
            <a:extLst>
              <a:ext uri="{FF2B5EF4-FFF2-40B4-BE49-F238E27FC236}">
                <a16:creationId xmlns:a16="http://schemas.microsoft.com/office/drawing/2014/main" id="{856243DF-1E50-6D4E-BD51-975690690454}"/>
              </a:ext>
            </a:extLst>
          </p:cNvPr>
          <p:cNvSpPr txBox="1"/>
          <p:nvPr/>
        </p:nvSpPr>
        <p:spPr>
          <a:xfrm>
            <a:off x="194666" y="1080655"/>
            <a:ext cx="4377334" cy="400110"/>
          </a:xfrm>
          <a:prstGeom prst="rect">
            <a:avLst/>
          </a:prstGeom>
          <a:noFill/>
        </p:spPr>
        <p:txBody>
          <a:bodyPr wrap="square" rtlCol="0">
            <a:spAutoFit/>
          </a:bodyPr>
          <a:lstStyle/>
          <a:p>
            <a:pPr algn="ctr"/>
            <a:r>
              <a:rPr lang="en-US" sz="2000" u="sng" dirty="0">
                <a:solidFill>
                  <a:srgbClr val="003399"/>
                </a:solidFill>
                <a:latin typeface="+mn-lt"/>
              </a:rPr>
              <a:t>Current Data</a:t>
            </a:r>
            <a:r>
              <a:rPr lang="en-US" dirty="0">
                <a:latin typeface="+mn-lt"/>
              </a:rPr>
              <a:t> </a:t>
            </a:r>
          </a:p>
        </p:txBody>
      </p:sp>
      <p:sp>
        <p:nvSpPr>
          <p:cNvPr id="10" name="TextBox 9">
            <a:extLst>
              <a:ext uri="{FF2B5EF4-FFF2-40B4-BE49-F238E27FC236}">
                <a16:creationId xmlns:a16="http://schemas.microsoft.com/office/drawing/2014/main" id="{D9FEAF6E-A759-5245-A708-DFC451D9DA59}"/>
              </a:ext>
            </a:extLst>
          </p:cNvPr>
          <p:cNvSpPr txBox="1"/>
          <p:nvPr/>
        </p:nvSpPr>
        <p:spPr>
          <a:xfrm>
            <a:off x="4405747" y="1080655"/>
            <a:ext cx="4377334" cy="400110"/>
          </a:xfrm>
          <a:prstGeom prst="rect">
            <a:avLst/>
          </a:prstGeom>
          <a:noFill/>
        </p:spPr>
        <p:txBody>
          <a:bodyPr wrap="square" rtlCol="0">
            <a:spAutoFit/>
          </a:bodyPr>
          <a:lstStyle/>
          <a:p>
            <a:pPr algn="ctr"/>
            <a:r>
              <a:rPr lang="en-US" sz="2000" u="sng" dirty="0">
                <a:solidFill>
                  <a:srgbClr val="003399"/>
                </a:solidFill>
              </a:rPr>
              <a:t>Suggested Improvement</a:t>
            </a:r>
            <a:r>
              <a:rPr lang="en-US" dirty="0"/>
              <a:t> </a:t>
            </a:r>
          </a:p>
        </p:txBody>
      </p:sp>
    </p:spTree>
    <p:extLst>
      <p:ext uri="{BB962C8B-B14F-4D97-AF65-F5344CB8AC3E}">
        <p14:creationId xmlns:p14="http://schemas.microsoft.com/office/powerpoint/2010/main" val="596749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Exploratory Data Analysis</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How personalized are training campaigns?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are different flight events being evaluated?</a:t>
            </a:r>
          </a:p>
          <a:p>
            <a:pPr marL="285750" lvl="1" indent="-285750">
              <a:buFont typeface="Arial" panose="020B0604020202020204" pitchFamily="34" charset="0"/>
              <a:buChar char="•"/>
            </a:pPr>
            <a:endParaRPr lang="en-US" dirty="0"/>
          </a:p>
          <a:p>
            <a:pPr marL="285750" lvl="1" indent="-285750">
              <a:buFont typeface="Arial" panose="020B0604020202020204" pitchFamily="34" charset="0"/>
              <a:buChar char="•"/>
            </a:pPr>
            <a:r>
              <a:rPr lang="en-US" dirty="0"/>
              <a:t>How do students perform in each event throughout the duration of training?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the data show patterns in when events new events are being introduced?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does performance over time compare between students?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53965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Campaign Variability </a:t>
            </a:r>
          </a:p>
        </p:txBody>
      </p:sp>
      <p:pic>
        <p:nvPicPr>
          <p:cNvPr id="6" name="Content Placeholder 5">
            <a:extLst>
              <a:ext uri="{FF2B5EF4-FFF2-40B4-BE49-F238E27FC236}">
                <a16:creationId xmlns:a16="http://schemas.microsoft.com/office/drawing/2014/main" id="{F5D592B1-D159-C445-943B-91C6BBAB73EB}"/>
              </a:ext>
            </a:extLst>
          </p:cNvPr>
          <p:cNvPicPr>
            <a:picLocks noGrp="1" noChangeAspect="1"/>
          </p:cNvPicPr>
          <p:nvPr>
            <p:ph idx="1"/>
          </p:nvPr>
        </p:nvPicPr>
        <p:blipFill>
          <a:blip r:embed="rId3"/>
          <a:stretch>
            <a:fillRect/>
          </a:stretch>
        </p:blipFill>
        <p:spPr>
          <a:xfrm>
            <a:off x="628650" y="2820473"/>
            <a:ext cx="5057772" cy="2525369"/>
          </a:xfrm>
        </p:spPr>
      </p:pic>
      <p:sp>
        <p:nvSpPr>
          <p:cNvPr id="4" name="Rectangle 3">
            <a:extLst>
              <a:ext uri="{FF2B5EF4-FFF2-40B4-BE49-F238E27FC236}">
                <a16:creationId xmlns:a16="http://schemas.microsoft.com/office/drawing/2014/main" id="{592E8183-0AD6-104C-9D8C-819406FC6C0F}"/>
              </a:ext>
            </a:extLst>
          </p:cNvPr>
          <p:cNvSpPr/>
          <p:nvPr/>
        </p:nvSpPr>
        <p:spPr>
          <a:xfrm>
            <a:off x="194666" y="5614386"/>
            <a:ext cx="8754667" cy="705080"/>
          </a:xfrm>
          <a:prstGeom prst="rect">
            <a:avLst/>
          </a:prstGeom>
          <a:solidFill>
            <a:srgbClr val="3DACFF">
              <a:alpha val="25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3399"/>
                </a:solidFill>
                <a:cs typeface="Calibri" panose="020F0502020204030204" pitchFamily="34" charset="0"/>
              </a:rPr>
              <a:t>There is a lot of variability in training campaign duration and flight event </a:t>
            </a:r>
          </a:p>
          <a:p>
            <a:pPr algn="ctr"/>
            <a:r>
              <a:rPr lang="en-US" sz="1800" dirty="0">
                <a:solidFill>
                  <a:srgbClr val="003399"/>
                </a:solidFill>
                <a:cs typeface="Calibri" panose="020F0502020204030204" pitchFamily="34" charset="0"/>
              </a:rPr>
              <a:t>exposure between students</a:t>
            </a:r>
          </a:p>
        </p:txBody>
      </p:sp>
      <p:pic>
        <p:nvPicPr>
          <p:cNvPr id="7" name="Picture 6">
            <a:extLst>
              <a:ext uri="{FF2B5EF4-FFF2-40B4-BE49-F238E27FC236}">
                <a16:creationId xmlns:a16="http://schemas.microsoft.com/office/drawing/2014/main" id="{DA7CFED8-0398-A647-B4AB-54C9E48BCF5E}"/>
              </a:ext>
            </a:extLst>
          </p:cNvPr>
          <p:cNvPicPr>
            <a:picLocks noChangeAspect="1"/>
          </p:cNvPicPr>
          <p:nvPr/>
        </p:nvPicPr>
        <p:blipFill>
          <a:blip r:embed="rId4"/>
          <a:stretch>
            <a:fillRect/>
          </a:stretch>
        </p:blipFill>
        <p:spPr>
          <a:xfrm>
            <a:off x="6372092" y="2820473"/>
            <a:ext cx="1922440" cy="2239517"/>
          </a:xfrm>
          <a:prstGeom prst="rect">
            <a:avLst/>
          </a:prstGeom>
        </p:spPr>
      </p:pic>
      <p:sp>
        <p:nvSpPr>
          <p:cNvPr id="9" name="Content Placeholder 2">
            <a:extLst>
              <a:ext uri="{FF2B5EF4-FFF2-40B4-BE49-F238E27FC236}">
                <a16:creationId xmlns:a16="http://schemas.microsoft.com/office/drawing/2014/main" id="{1DED46F9-A16E-0C40-873D-595BD4A0E66F}"/>
              </a:ext>
            </a:extLst>
          </p:cNvPr>
          <p:cNvSpPr txBox="1">
            <a:spLocks/>
          </p:cNvSpPr>
          <p:nvPr/>
        </p:nvSpPr>
        <p:spPr>
          <a:xfrm>
            <a:off x="628649" y="1154545"/>
            <a:ext cx="6423025" cy="429432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800" b="0" i="0" u="none" strike="noStrike" cap="none">
                <a:solidFill>
                  <a:srgbClr val="003399"/>
                </a:solidFill>
                <a:latin typeface="+mn-lt"/>
                <a:ea typeface="Arial"/>
                <a:cs typeface="Arial"/>
                <a:sym typeface="Arial"/>
              </a:defRPr>
            </a:lvl1pPr>
            <a:lvl2pPr marL="0" marR="0" lvl="1" indent="0" algn="l" rtl="0">
              <a:lnSpc>
                <a:spcPct val="100000"/>
              </a:lnSpc>
              <a:spcBef>
                <a:spcPts val="0"/>
              </a:spcBef>
              <a:spcAft>
                <a:spcPts val="0"/>
              </a:spcAft>
              <a:buFont typeface="Arial" panose="020B0604020202020204" pitchFamily="34" charset="0"/>
              <a:buNone/>
              <a:defRPr sz="1800" b="0" i="0" u="none" strike="noStrike" cap="none">
                <a:solidFill>
                  <a:srgbClr val="003399"/>
                </a:solidFill>
                <a:latin typeface="+mn-lt"/>
                <a:ea typeface="Arial"/>
                <a:cs typeface="Arial"/>
                <a:sym typeface="Arial"/>
              </a:defRPr>
            </a:lvl2pPr>
            <a:lvl3pPr marL="285750" marR="0" lvl="2" indent="-285750" algn="l" rtl="0">
              <a:lnSpc>
                <a:spcPct val="100000"/>
              </a:lnSpc>
              <a:spcBef>
                <a:spcPts val="0"/>
              </a:spcBef>
              <a:spcAft>
                <a:spcPts val="0"/>
              </a:spcAft>
              <a:buFont typeface="Arial" panose="020B0604020202020204" pitchFamily="34" charset="0"/>
              <a:buChar char="•"/>
              <a:defRPr sz="1400" b="0" i="0" u="none" strike="noStrike" cap="none">
                <a:solidFill>
                  <a:srgbClr val="003399"/>
                </a:solidFill>
                <a:latin typeface="Arial"/>
                <a:ea typeface="Arial"/>
                <a:cs typeface="Arial"/>
                <a:sym typeface="Arial"/>
              </a:defRPr>
            </a:lvl3pPr>
            <a:lvl4pPr marL="0" marR="0" lvl="3" indent="0" algn="l" rtl="0">
              <a:lnSpc>
                <a:spcPct val="100000"/>
              </a:lnSpc>
              <a:spcBef>
                <a:spcPts val="0"/>
              </a:spcBef>
              <a:spcAft>
                <a:spcPts val="0"/>
              </a:spcAft>
              <a:buFont typeface="Arial" panose="020B0604020202020204" pitchFamily="34" charset="0"/>
              <a:buNone/>
              <a:defRPr sz="1800" b="0" i="0" u="none" strike="noStrike" cap="none">
                <a:solidFill>
                  <a:srgbClr val="003399"/>
                </a:solidFill>
                <a:latin typeface="Arial"/>
                <a:ea typeface="Arial"/>
                <a:cs typeface="Arial"/>
                <a:sym typeface="Arial"/>
              </a:defRPr>
            </a:lvl4pPr>
            <a:lvl5pPr marL="0" marR="0" lvl="4" indent="0" algn="l" rtl="0">
              <a:lnSpc>
                <a:spcPct val="100000"/>
              </a:lnSpc>
              <a:spcBef>
                <a:spcPts val="0"/>
              </a:spcBef>
              <a:spcAft>
                <a:spcPts val="0"/>
              </a:spcAft>
              <a:buFont typeface="Wingdings" pitchFamily="2" charset="2"/>
              <a:buNone/>
              <a:defRPr sz="1800" b="0" i="0" u="none" strike="noStrike" cap="none">
                <a:solidFill>
                  <a:srgbClr val="003399"/>
                </a:solidFill>
                <a:latin typeface="Arial"/>
                <a:ea typeface="Arial"/>
                <a:cs typeface="Arial"/>
                <a:sym typeface="Arial"/>
              </a:defRPr>
            </a:lvl5pPr>
            <a:lvl6pPr marL="0" marR="0" lvl="5" indent="0" algn="l" rtl="0">
              <a:lnSpc>
                <a:spcPct val="100000"/>
              </a:lnSpc>
              <a:spcBef>
                <a:spcPts val="0"/>
              </a:spcBef>
              <a:spcAft>
                <a:spcPts val="0"/>
              </a:spcAft>
              <a:buFont typeface="+mj-l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t>Personalization </a:t>
            </a:r>
            <a:r>
              <a:rPr lang="en-US" dirty="0">
                <a:sym typeface="Wingdings" pitchFamily="2" charset="2"/>
              </a:rPr>
              <a:t> variability </a:t>
            </a:r>
            <a:endParaRPr lang="en-US" dirty="0"/>
          </a:p>
          <a:p>
            <a:pPr marL="285750" indent="-285750">
              <a:buFont typeface="Arial" panose="020B0604020202020204" pitchFamily="34" charset="0"/>
              <a:buChar char="•"/>
            </a:pPr>
            <a:r>
              <a:rPr lang="en-US" dirty="0"/>
              <a:t>Campaign lengths</a:t>
            </a:r>
          </a:p>
          <a:p>
            <a:pPr marL="571500" lvl="2"/>
            <a:r>
              <a:rPr lang="en-US" dirty="0"/>
              <a:t>Ranged from 60 to 100 training exercises</a:t>
            </a:r>
          </a:p>
          <a:p>
            <a:pPr marL="571500" lvl="2"/>
            <a:r>
              <a:rPr lang="en-US" dirty="0"/>
              <a:t>Avg = 83,  Median = 87,  Mode = 88</a:t>
            </a:r>
          </a:p>
          <a:p>
            <a:pPr marL="571500" lvl="2"/>
            <a:endParaRPr lang="en-US" dirty="0"/>
          </a:p>
          <a:p>
            <a:pPr marL="285750" indent="-285750">
              <a:buFont typeface="Arial" panose="020B0604020202020204" pitchFamily="34" charset="0"/>
              <a:buChar char="•"/>
            </a:pPr>
            <a:r>
              <a:rPr lang="en-US" dirty="0"/>
              <a:t>Flight event exposure </a:t>
            </a:r>
          </a:p>
          <a:p>
            <a:r>
              <a:rPr lang="en-US" dirty="0"/>
              <a:t>		</a:t>
            </a:r>
          </a:p>
        </p:txBody>
      </p:sp>
    </p:spTree>
    <p:extLst>
      <p:ext uri="{BB962C8B-B14F-4D97-AF65-F5344CB8AC3E}">
        <p14:creationId xmlns:p14="http://schemas.microsoft.com/office/powerpoint/2010/main" val="3328038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Occurrences</a:t>
            </a:r>
          </a:p>
        </p:txBody>
      </p:sp>
      <p:pic>
        <p:nvPicPr>
          <p:cNvPr id="5" name="Content Placeholder 4">
            <a:extLst>
              <a:ext uri="{FF2B5EF4-FFF2-40B4-BE49-F238E27FC236}">
                <a16:creationId xmlns:a16="http://schemas.microsoft.com/office/drawing/2014/main" id="{67796622-87BF-D549-9639-495C84B8B3F8}"/>
              </a:ext>
            </a:extLst>
          </p:cNvPr>
          <p:cNvPicPr>
            <a:picLocks noGrp="1" noChangeAspect="1"/>
          </p:cNvPicPr>
          <p:nvPr>
            <p:ph idx="1"/>
          </p:nvPr>
        </p:nvPicPr>
        <p:blipFill rotWithShape="1">
          <a:blip r:embed="rId3"/>
          <a:srcRect l="5747" r="9012"/>
          <a:stretch/>
        </p:blipFill>
        <p:spPr>
          <a:xfrm>
            <a:off x="4978798" y="4121239"/>
            <a:ext cx="3868987" cy="2269416"/>
          </a:xfrm>
        </p:spPr>
      </p:pic>
      <p:sp>
        <p:nvSpPr>
          <p:cNvPr id="9" name="Content Placeholder 2">
            <a:extLst>
              <a:ext uri="{FF2B5EF4-FFF2-40B4-BE49-F238E27FC236}">
                <a16:creationId xmlns:a16="http://schemas.microsoft.com/office/drawing/2014/main" id="{0E568D73-CA3C-0E4D-AACE-A9310FE91026}"/>
              </a:ext>
            </a:extLst>
          </p:cNvPr>
          <p:cNvSpPr txBox="1">
            <a:spLocks/>
          </p:cNvSpPr>
          <p:nvPr/>
        </p:nvSpPr>
        <p:spPr>
          <a:xfrm>
            <a:off x="628649" y="1154545"/>
            <a:ext cx="8219135" cy="21553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800" b="0" i="0" u="none" strike="noStrike" cap="none">
                <a:solidFill>
                  <a:srgbClr val="003399"/>
                </a:solidFill>
                <a:latin typeface="+mn-lt"/>
                <a:ea typeface="Arial"/>
                <a:cs typeface="Arial"/>
                <a:sym typeface="Arial"/>
              </a:defRPr>
            </a:lvl1pPr>
            <a:lvl2pPr marL="0" marR="0" lvl="1" indent="0" algn="l" rtl="0">
              <a:lnSpc>
                <a:spcPct val="100000"/>
              </a:lnSpc>
              <a:spcBef>
                <a:spcPts val="0"/>
              </a:spcBef>
              <a:spcAft>
                <a:spcPts val="0"/>
              </a:spcAft>
              <a:buFont typeface="Arial" panose="020B0604020202020204" pitchFamily="34" charset="0"/>
              <a:buNone/>
              <a:defRPr sz="1800" b="0" i="0" u="none" strike="noStrike" cap="none">
                <a:solidFill>
                  <a:srgbClr val="003399"/>
                </a:solidFill>
                <a:latin typeface="+mn-lt"/>
                <a:ea typeface="Arial"/>
                <a:cs typeface="Arial"/>
                <a:sym typeface="Arial"/>
              </a:defRPr>
            </a:lvl2pPr>
            <a:lvl3pPr marL="285750" marR="0" lvl="2" indent="-285750" algn="l" rtl="0">
              <a:lnSpc>
                <a:spcPct val="100000"/>
              </a:lnSpc>
              <a:spcBef>
                <a:spcPts val="0"/>
              </a:spcBef>
              <a:spcAft>
                <a:spcPts val="0"/>
              </a:spcAft>
              <a:buFont typeface="Arial" panose="020B0604020202020204" pitchFamily="34" charset="0"/>
              <a:buChar char="•"/>
              <a:defRPr sz="1400" b="0" i="0" u="none" strike="noStrike" cap="none">
                <a:solidFill>
                  <a:srgbClr val="003399"/>
                </a:solidFill>
                <a:latin typeface="Arial"/>
                <a:ea typeface="Arial"/>
                <a:cs typeface="Arial"/>
                <a:sym typeface="Arial"/>
              </a:defRPr>
            </a:lvl3pPr>
            <a:lvl4pPr marL="0" marR="0" lvl="3" indent="0" algn="l" rtl="0">
              <a:lnSpc>
                <a:spcPct val="100000"/>
              </a:lnSpc>
              <a:spcBef>
                <a:spcPts val="0"/>
              </a:spcBef>
              <a:spcAft>
                <a:spcPts val="0"/>
              </a:spcAft>
              <a:buFont typeface="Arial" panose="020B0604020202020204" pitchFamily="34" charset="0"/>
              <a:buNone/>
              <a:defRPr sz="1800" b="0" i="0" u="none" strike="noStrike" cap="none">
                <a:solidFill>
                  <a:srgbClr val="003399"/>
                </a:solidFill>
                <a:latin typeface="Arial"/>
                <a:ea typeface="Arial"/>
                <a:cs typeface="Arial"/>
                <a:sym typeface="Arial"/>
              </a:defRPr>
            </a:lvl4pPr>
            <a:lvl5pPr marL="0" marR="0" lvl="4" indent="0" algn="l" rtl="0">
              <a:lnSpc>
                <a:spcPct val="100000"/>
              </a:lnSpc>
              <a:spcBef>
                <a:spcPts val="0"/>
              </a:spcBef>
              <a:spcAft>
                <a:spcPts val="0"/>
              </a:spcAft>
              <a:buFont typeface="Wingdings" pitchFamily="2" charset="2"/>
              <a:buNone/>
              <a:defRPr sz="1800" b="0" i="0" u="none" strike="noStrike" cap="none">
                <a:solidFill>
                  <a:srgbClr val="003399"/>
                </a:solidFill>
                <a:latin typeface="Arial"/>
                <a:ea typeface="Arial"/>
                <a:cs typeface="Arial"/>
                <a:sym typeface="Arial"/>
              </a:defRPr>
            </a:lvl5pPr>
            <a:lvl6pPr marL="0" marR="0" lvl="5" indent="0" algn="l" rtl="0">
              <a:lnSpc>
                <a:spcPct val="100000"/>
              </a:lnSpc>
              <a:spcBef>
                <a:spcPts val="0"/>
              </a:spcBef>
              <a:spcAft>
                <a:spcPts val="0"/>
              </a:spcAft>
              <a:buFont typeface="+mj-l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t>Event categories are not bound to strict timeline</a:t>
            </a:r>
          </a:p>
          <a:p>
            <a:pPr marL="571500" lvl="2"/>
            <a:r>
              <a:rPr lang="en-US" sz="1600" dirty="0"/>
              <a:t>Can target various competencies at once</a:t>
            </a:r>
          </a:p>
          <a:p>
            <a:pPr marL="571500" lvl="2"/>
            <a:r>
              <a:rPr lang="en-US" sz="1600" dirty="0"/>
              <a:t>Events within categories follow similar frequency trends</a:t>
            </a:r>
            <a:r>
              <a:rPr lang="en-US" dirty="0"/>
              <a:t>						</a:t>
            </a:r>
          </a:p>
          <a:p>
            <a:pPr marL="285750" indent="-285750">
              <a:buFont typeface="Arial" panose="020B0604020202020204" pitchFamily="34" charset="0"/>
              <a:buChar char="•"/>
            </a:pPr>
            <a:r>
              <a:rPr lang="en-US" dirty="0"/>
              <a:t>No pairing restrictions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Basic events are almost always evaluated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Contact and Instrument events are not equal focus of single exercises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Patterns performed along side all categories except low level</a:t>
            </a:r>
          </a:p>
        </p:txBody>
      </p:sp>
      <p:sp>
        <p:nvSpPr>
          <p:cNvPr id="10" name="Content Placeholder 2">
            <a:extLst>
              <a:ext uri="{FF2B5EF4-FFF2-40B4-BE49-F238E27FC236}">
                <a16:creationId xmlns:a16="http://schemas.microsoft.com/office/drawing/2014/main" id="{3CF41835-D947-CD43-95C8-DCE45603E082}"/>
              </a:ext>
            </a:extLst>
          </p:cNvPr>
          <p:cNvSpPr txBox="1">
            <a:spLocks/>
          </p:cNvSpPr>
          <p:nvPr/>
        </p:nvSpPr>
        <p:spPr>
          <a:xfrm>
            <a:off x="628649" y="4273644"/>
            <a:ext cx="4394112" cy="21553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800" b="0" i="0" u="none" strike="noStrike" cap="none">
                <a:solidFill>
                  <a:srgbClr val="003399"/>
                </a:solidFill>
                <a:latin typeface="+mn-lt"/>
                <a:ea typeface="Arial"/>
                <a:cs typeface="Arial"/>
                <a:sym typeface="Arial"/>
              </a:defRPr>
            </a:lvl1pPr>
            <a:lvl2pPr marL="0" marR="0" lvl="1" indent="0" algn="l" rtl="0">
              <a:lnSpc>
                <a:spcPct val="100000"/>
              </a:lnSpc>
              <a:spcBef>
                <a:spcPts val="0"/>
              </a:spcBef>
              <a:spcAft>
                <a:spcPts val="0"/>
              </a:spcAft>
              <a:buFont typeface="Arial" panose="020B0604020202020204" pitchFamily="34" charset="0"/>
              <a:buNone/>
              <a:defRPr sz="1800" b="0" i="0" u="none" strike="noStrike" cap="none">
                <a:solidFill>
                  <a:srgbClr val="003399"/>
                </a:solidFill>
                <a:latin typeface="+mn-lt"/>
                <a:ea typeface="Arial"/>
                <a:cs typeface="Arial"/>
                <a:sym typeface="Arial"/>
              </a:defRPr>
            </a:lvl2pPr>
            <a:lvl3pPr marL="285750" marR="0" lvl="2" indent="-285750" algn="l" rtl="0">
              <a:lnSpc>
                <a:spcPct val="100000"/>
              </a:lnSpc>
              <a:spcBef>
                <a:spcPts val="0"/>
              </a:spcBef>
              <a:spcAft>
                <a:spcPts val="0"/>
              </a:spcAft>
              <a:buFont typeface="Arial" panose="020B0604020202020204" pitchFamily="34" charset="0"/>
              <a:buChar char="•"/>
              <a:defRPr sz="1400" b="0" i="0" u="none" strike="noStrike" cap="none">
                <a:solidFill>
                  <a:srgbClr val="003399"/>
                </a:solidFill>
                <a:latin typeface="Arial"/>
                <a:ea typeface="Arial"/>
                <a:cs typeface="Arial"/>
                <a:sym typeface="Arial"/>
              </a:defRPr>
            </a:lvl3pPr>
            <a:lvl4pPr marL="0" marR="0" lvl="3" indent="0" algn="l" rtl="0">
              <a:lnSpc>
                <a:spcPct val="100000"/>
              </a:lnSpc>
              <a:spcBef>
                <a:spcPts val="0"/>
              </a:spcBef>
              <a:spcAft>
                <a:spcPts val="0"/>
              </a:spcAft>
              <a:buFont typeface="Arial" panose="020B0604020202020204" pitchFamily="34" charset="0"/>
              <a:buNone/>
              <a:defRPr sz="1800" b="0" i="0" u="none" strike="noStrike" cap="none">
                <a:solidFill>
                  <a:srgbClr val="003399"/>
                </a:solidFill>
                <a:latin typeface="Arial"/>
                <a:ea typeface="Arial"/>
                <a:cs typeface="Arial"/>
                <a:sym typeface="Arial"/>
              </a:defRPr>
            </a:lvl4pPr>
            <a:lvl5pPr marL="0" marR="0" lvl="4" indent="0" algn="l" rtl="0">
              <a:lnSpc>
                <a:spcPct val="100000"/>
              </a:lnSpc>
              <a:spcBef>
                <a:spcPts val="0"/>
              </a:spcBef>
              <a:spcAft>
                <a:spcPts val="0"/>
              </a:spcAft>
              <a:buFont typeface="Wingdings" pitchFamily="2" charset="2"/>
              <a:buNone/>
              <a:defRPr sz="1800" b="0" i="0" u="none" strike="noStrike" cap="none">
                <a:solidFill>
                  <a:srgbClr val="003399"/>
                </a:solidFill>
                <a:latin typeface="Arial"/>
                <a:ea typeface="Arial"/>
                <a:cs typeface="Arial"/>
                <a:sym typeface="Arial"/>
              </a:defRPr>
            </a:lvl5pPr>
            <a:lvl6pPr marL="0" marR="0" lvl="5" indent="0" algn="l" rtl="0">
              <a:lnSpc>
                <a:spcPct val="100000"/>
              </a:lnSpc>
              <a:spcBef>
                <a:spcPts val="0"/>
              </a:spcBef>
              <a:spcAft>
                <a:spcPts val="0"/>
              </a:spcAft>
              <a:buFont typeface="+mj-l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t>All MAF and CAF events were performed after training exercise 60</a:t>
            </a:r>
          </a:p>
        </p:txBody>
      </p:sp>
    </p:spTree>
    <p:extLst>
      <p:ext uri="{BB962C8B-B14F-4D97-AF65-F5344CB8AC3E}">
        <p14:creationId xmlns:p14="http://schemas.microsoft.com/office/powerpoint/2010/main" val="54272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Performance</a:t>
            </a:r>
          </a:p>
        </p:txBody>
      </p:sp>
      <p:pic>
        <p:nvPicPr>
          <p:cNvPr id="4" name="Content Placeholder 3">
            <a:extLst>
              <a:ext uri="{FF2B5EF4-FFF2-40B4-BE49-F238E27FC236}">
                <a16:creationId xmlns:a16="http://schemas.microsoft.com/office/drawing/2014/main" id="{C95C70A8-A63B-9B4F-BEA4-39AA6C415372}"/>
              </a:ext>
            </a:extLst>
          </p:cNvPr>
          <p:cNvPicPr>
            <a:picLocks noChangeAspect="1"/>
          </p:cNvPicPr>
          <p:nvPr/>
        </p:nvPicPr>
        <p:blipFill rotWithShape="1">
          <a:blip r:embed="rId3"/>
          <a:srcRect l="10018" r="9298"/>
          <a:stretch/>
        </p:blipFill>
        <p:spPr>
          <a:xfrm>
            <a:off x="1590541" y="2471874"/>
            <a:ext cx="5962917" cy="2664911"/>
          </a:xfrm>
          <a:prstGeom prst="rect">
            <a:avLst/>
          </a:prstGeom>
        </p:spPr>
      </p:pic>
      <p:sp>
        <p:nvSpPr>
          <p:cNvPr id="6" name="Content Placeholder 5">
            <a:extLst>
              <a:ext uri="{FF2B5EF4-FFF2-40B4-BE49-F238E27FC236}">
                <a16:creationId xmlns:a16="http://schemas.microsoft.com/office/drawing/2014/main" id="{407F1CA1-71B0-7F43-BC8F-E8783291C349}"/>
              </a:ext>
            </a:extLst>
          </p:cNvPr>
          <p:cNvSpPr>
            <a:spLocks noGrp="1"/>
          </p:cNvSpPr>
          <p:nvPr>
            <p:ph idx="1"/>
          </p:nvPr>
        </p:nvSpPr>
        <p:spPr>
          <a:xfrm>
            <a:off x="628650" y="1154545"/>
            <a:ext cx="7886700" cy="2837906"/>
          </a:xfrm>
        </p:spPr>
        <p:txBody>
          <a:bodyPr/>
          <a:lstStyle/>
          <a:p>
            <a:pPr marL="285750" indent="-285750">
              <a:buFont typeface="Arial" panose="020B0604020202020204" pitchFamily="34" charset="0"/>
              <a:buChar char="•"/>
            </a:pPr>
            <a:r>
              <a:rPr lang="en-US" dirty="0"/>
              <a:t>Maximum, average, and minimum score statistics for each training exercise were calculated for all events.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Only includes scores of students that performed equal to or greater than the specified number of training events.</a:t>
            </a:r>
          </a:p>
        </p:txBody>
      </p:sp>
      <p:sp>
        <p:nvSpPr>
          <p:cNvPr id="7" name="Rectangle 6">
            <a:extLst>
              <a:ext uri="{FF2B5EF4-FFF2-40B4-BE49-F238E27FC236}">
                <a16:creationId xmlns:a16="http://schemas.microsoft.com/office/drawing/2014/main" id="{BB1252EB-5796-C349-945C-E2C88C310F55}"/>
              </a:ext>
            </a:extLst>
          </p:cNvPr>
          <p:cNvSpPr/>
          <p:nvPr/>
        </p:nvSpPr>
        <p:spPr>
          <a:xfrm>
            <a:off x="194666" y="5614386"/>
            <a:ext cx="8754667" cy="705080"/>
          </a:xfrm>
          <a:prstGeom prst="rect">
            <a:avLst/>
          </a:prstGeom>
          <a:solidFill>
            <a:srgbClr val="3DACFF">
              <a:alpha val="25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3399"/>
                </a:solidFill>
                <a:cs typeface="Calibri" panose="020F0502020204030204" pitchFamily="34" charset="0"/>
              </a:rPr>
              <a:t>Statistics for reaching proficiency in each graded event measured by training exercise stemmed from this data</a:t>
            </a:r>
            <a:r>
              <a:rPr lang="en-US" dirty="0">
                <a:solidFill>
                  <a:srgbClr val="003399"/>
                </a:solidFill>
                <a:cs typeface="Calibri" panose="020F0502020204030204" pitchFamily="34" charset="0"/>
              </a:rPr>
              <a:t>.  </a:t>
            </a:r>
          </a:p>
        </p:txBody>
      </p:sp>
    </p:spTree>
    <p:extLst>
      <p:ext uri="{BB962C8B-B14F-4D97-AF65-F5344CB8AC3E}">
        <p14:creationId xmlns:p14="http://schemas.microsoft.com/office/powerpoint/2010/main" val="2498554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Recommendation Trends</a:t>
            </a:r>
          </a:p>
        </p:txBody>
      </p:sp>
      <p:sp>
        <p:nvSpPr>
          <p:cNvPr id="5" name="Content Placeholder 4">
            <a:extLst>
              <a:ext uri="{FF2B5EF4-FFF2-40B4-BE49-F238E27FC236}">
                <a16:creationId xmlns:a16="http://schemas.microsoft.com/office/drawing/2014/main" id="{E54BB876-2399-6E49-B05C-F73511500A15}"/>
              </a:ext>
            </a:extLst>
          </p:cNvPr>
          <p:cNvSpPr>
            <a:spLocks noGrp="1"/>
          </p:cNvSpPr>
          <p:nvPr>
            <p:ph idx="1"/>
          </p:nvPr>
        </p:nvSpPr>
        <p:spPr/>
        <p:txBody>
          <a:bodyPr/>
          <a:lstStyle/>
          <a:p>
            <a:pPr marL="285750" indent="-285750">
              <a:buFont typeface="Arial" panose="020B0604020202020204" pitchFamily="34" charset="0"/>
              <a:buChar char="•"/>
            </a:pPr>
            <a:r>
              <a:rPr lang="en-US" sz="1600" dirty="0"/>
              <a:t>No standardized order of introduction between events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IPs evaluate students using between 20 and 30 events on average each training exercise.</a:t>
            </a:r>
          </a:p>
          <a:p>
            <a:endParaRPr lang="en-US" sz="1600" dirty="0"/>
          </a:p>
          <a:p>
            <a:pPr marL="285750" indent="-285750">
              <a:buFont typeface="Arial" panose="020B0604020202020204" pitchFamily="34" charset="0"/>
              <a:buChar char="•"/>
            </a:pPr>
            <a:r>
              <a:rPr lang="en-US" sz="1600" dirty="0"/>
              <a:t>Number of new events and the number of events removed from the previous exercise tended to be similar</a:t>
            </a:r>
          </a:p>
          <a:p>
            <a:pPr marL="571500" lvl="2"/>
            <a:r>
              <a:rPr lang="en-US" dirty="0"/>
              <a:t>IPs might be performing 1-for-1 event swaps when create new flight plans for each training exercise</a:t>
            </a:r>
          </a:p>
          <a:p>
            <a:endParaRPr lang="en-US" sz="1600" dirty="0"/>
          </a:p>
        </p:txBody>
      </p:sp>
    </p:spTree>
    <p:extLst>
      <p:ext uri="{BB962C8B-B14F-4D97-AF65-F5344CB8AC3E}">
        <p14:creationId xmlns:p14="http://schemas.microsoft.com/office/powerpoint/2010/main" val="437287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Student Progress</a:t>
            </a:r>
          </a:p>
        </p:txBody>
      </p:sp>
      <p:sp>
        <p:nvSpPr>
          <p:cNvPr id="5" name="Rounded Rectangle 4">
            <a:extLst>
              <a:ext uri="{FF2B5EF4-FFF2-40B4-BE49-F238E27FC236}">
                <a16:creationId xmlns:a16="http://schemas.microsoft.com/office/drawing/2014/main" id="{B5C5EB0B-B0DD-5E42-BD80-CD01DB67F268}"/>
              </a:ext>
            </a:extLst>
          </p:cNvPr>
          <p:cNvSpPr/>
          <p:nvPr/>
        </p:nvSpPr>
        <p:spPr>
          <a:xfrm rot="10800000">
            <a:off x="600366" y="1105804"/>
            <a:ext cx="3894309" cy="4776522"/>
          </a:xfrm>
          <a:prstGeom prst="roundRect">
            <a:avLst/>
          </a:prstGeom>
          <a:gradFill flip="none" rotWithShape="1">
            <a:gsLst>
              <a:gs pos="10000">
                <a:srgbClr val="FF0000">
                  <a:alpha val="15000"/>
                </a:srgbClr>
              </a:gs>
              <a:gs pos="51000">
                <a:srgbClr val="FF0000">
                  <a:alpha val="10000"/>
                </a:srgbClr>
              </a:gs>
              <a:gs pos="89000">
                <a:srgbClr val="FF0000">
                  <a:alpha val="15000"/>
                </a:srgbClr>
              </a:gs>
            </a:gsLst>
            <a:lin ang="18900000" scaled="1"/>
            <a:tileRect/>
          </a:gradFill>
          <a:ln>
            <a:solidFill>
              <a:srgbClr val="FF0000">
                <a:alpha val="10000"/>
              </a:srgbClr>
            </a:solid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42980FD-A310-B14E-B683-DDB9C31CB3F3}"/>
              </a:ext>
            </a:extLst>
          </p:cNvPr>
          <p:cNvSpPr txBox="1"/>
          <p:nvPr/>
        </p:nvSpPr>
        <p:spPr>
          <a:xfrm>
            <a:off x="966980" y="1160685"/>
            <a:ext cx="3217653" cy="307777"/>
          </a:xfrm>
          <a:prstGeom prst="rect">
            <a:avLst/>
          </a:prstGeom>
          <a:noFill/>
        </p:spPr>
        <p:txBody>
          <a:bodyPr wrap="square" rtlCol="0">
            <a:spAutoFit/>
          </a:bodyPr>
          <a:lstStyle/>
          <a:p>
            <a:pPr algn="ctr"/>
            <a:r>
              <a:rPr lang="en-US" i="1" dirty="0"/>
              <a:t>Maneuver Item File (MIF)</a:t>
            </a:r>
          </a:p>
        </p:txBody>
      </p:sp>
      <p:sp>
        <p:nvSpPr>
          <p:cNvPr id="8" name="TextBox 7">
            <a:extLst>
              <a:ext uri="{FF2B5EF4-FFF2-40B4-BE49-F238E27FC236}">
                <a16:creationId xmlns:a16="http://schemas.microsoft.com/office/drawing/2014/main" id="{B297E375-28A5-4E41-A561-D2AD606A5ECC}"/>
              </a:ext>
            </a:extLst>
          </p:cNvPr>
          <p:cNvSpPr txBox="1"/>
          <p:nvPr/>
        </p:nvSpPr>
        <p:spPr>
          <a:xfrm>
            <a:off x="966980" y="1468462"/>
            <a:ext cx="3217653" cy="4247317"/>
          </a:xfrm>
          <a:prstGeom prst="rect">
            <a:avLst/>
          </a:prstGeom>
          <a:noFill/>
        </p:spPr>
        <p:txBody>
          <a:bodyPr wrap="square" rtlCol="0">
            <a:spAutoFit/>
          </a:bodyPr>
          <a:lstStyle/>
          <a:p>
            <a:r>
              <a:rPr lang="en-US" sz="1600" b="1" dirty="0"/>
              <a:t>Includes: </a:t>
            </a:r>
          </a:p>
          <a:p>
            <a:r>
              <a:rPr lang="en-US" sz="1600" dirty="0"/>
              <a:t>Depth of each individual flight event </a:t>
            </a:r>
          </a:p>
          <a:p>
            <a:endParaRPr lang="en-US" sz="1600" b="1" dirty="0"/>
          </a:p>
          <a:p>
            <a:endParaRPr lang="en-US" sz="1600" b="1" dirty="0"/>
          </a:p>
          <a:p>
            <a:endParaRPr lang="en-US" sz="1600" b="1" dirty="0"/>
          </a:p>
          <a:p>
            <a:r>
              <a:rPr lang="en-US" sz="1600" b="1" dirty="0"/>
              <a:t>Pros: </a:t>
            </a:r>
          </a:p>
          <a:p>
            <a:pPr marL="285750" indent="-285750">
              <a:buFont typeface="Arial" panose="020B0604020202020204" pitchFamily="34" charset="0"/>
              <a:buChar char="•"/>
            </a:pPr>
            <a:r>
              <a:rPr lang="en-US" sz="1600" dirty="0"/>
              <a:t>Simple</a:t>
            </a:r>
          </a:p>
          <a:p>
            <a:pPr marL="285750" indent="-285750">
              <a:buFont typeface="Arial" panose="020B0604020202020204" pitchFamily="34" charset="0"/>
              <a:buChar char="•"/>
            </a:pPr>
            <a:r>
              <a:rPr lang="en-US" sz="1600" dirty="0"/>
              <a:t>Already widely used</a:t>
            </a:r>
          </a:p>
          <a:p>
            <a:endParaRPr lang="en-US" sz="1600" dirty="0"/>
          </a:p>
          <a:p>
            <a:r>
              <a:rPr lang="en-US" sz="1600" b="1" dirty="0"/>
              <a:t>Cons:</a:t>
            </a:r>
          </a:p>
          <a:p>
            <a:pPr marL="285750" indent="-285750">
              <a:buFont typeface="Arial" panose="020B0604020202020204" pitchFamily="34" charset="0"/>
              <a:buChar char="•"/>
            </a:pPr>
            <a:r>
              <a:rPr lang="en-US" sz="1600" dirty="0"/>
              <a:t>Extremely ambiguous</a:t>
            </a:r>
          </a:p>
          <a:p>
            <a:pPr marL="285750" lvl="1" indent="-285750">
              <a:buFont typeface="Arial" panose="020B0604020202020204" pitchFamily="34" charset="0"/>
              <a:buChar char="•"/>
            </a:pPr>
            <a:r>
              <a:rPr lang="en-US" sz="1600" dirty="0"/>
              <a:t>Does not account for significance of different stages of progress</a:t>
            </a:r>
          </a:p>
          <a:p>
            <a:pPr marL="285750" lvl="1" indent="-285750">
              <a:buFont typeface="Arial" panose="020B0604020202020204" pitchFamily="34" charset="0"/>
              <a:buChar char="•"/>
            </a:pPr>
            <a:r>
              <a:rPr lang="en-US" sz="1600" dirty="0"/>
              <a:t>Difficult to gain insights from </a:t>
            </a:r>
          </a:p>
          <a:p>
            <a:pPr marL="285750" indent="-285750">
              <a:buFont typeface="Arial" panose="020B0604020202020204" pitchFamily="34" charset="0"/>
              <a:buChar char="•"/>
            </a:pPr>
            <a:endParaRPr lang="en-US" dirty="0"/>
          </a:p>
        </p:txBody>
      </p:sp>
      <p:sp>
        <p:nvSpPr>
          <p:cNvPr id="10" name="Rounded Rectangle 9">
            <a:extLst>
              <a:ext uri="{FF2B5EF4-FFF2-40B4-BE49-F238E27FC236}">
                <a16:creationId xmlns:a16="http://schemas.microsoft.com/office/drawing/2014/main" id="{99436ADC-C714-DC4A-BAC3-128F5C35451A}"/>
              </a:ext>
            </a:extLst>
          </p:cNvPr>
          <p:cNvSpPr/>
          <p:nvPr/>
        </p:nvSpPr>
        <p:spPr>
          <a:xfrm rot="10800000">
            <a:off x="4649327" y="1105804"/>
            <a:ext cx="3894309" cy="4776522"/>
          </a:xfrm>
          <a:prstGeom prst="roundRect">
            <a:avLst/>
          </a:prstGeom>
          <a:gradFill flip="none" rotWithShape="1">
            <a:gsLst>
              <a:gs pos="10000">
                <a:srgbClr val="00B050">
                  <a:alpha val="15000"/>
                </a:srgbClr>
              </a:gs>
              <a:gs pos="50000">
                <a:srgbClr val="00B050">
                  <a:alpha val="10000"/>
                </a:srgbClr>
              </a:gs>
              <a:gs pos="91000">
                <a:srgbClr val="00B050">
                  <a:alpha val="15000"/>
                </a:srgbClr>
              </a:gs>
            </a:gsLst>
            <a:lin ang="2700000" scaled="1"/>
            <a:tileRect/>
          </a:gradFill>
          <a:ln>
            <a:solidFill>
              <a:srgbClr val="00B050">
                <a:alpha val="10000"/>
              </a:srgbClr>
            </a:solid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85EF435-62AD-1C45-BDB4-161B82EE87CD}"/>
              </a:ext>
            </a:extLst>
          </p:cNvPr>
          <p:cNvSpPr txBox="1"/>
          <p:nvPr/>
        </p:nvSpPr>
        <p:spPr>
          <a:xfrm>
            <a:off x="4962322" y="1160685"/>
            <a:ext cx="3217653" cy="307777"/>
          </a:xfrm>
          <a:prstGeom prst="rect">
            <a:avLst/>
          </a:prstGeom>
          <a:noFill/>
        </p:spPr>
        <p:txBody>
          <a:bodyPr wrap="square" rtlCol="0">
            <a:spAutoFit/>
          </a:bodyPr>
          <a:lstStyle/>
          <a:p>
            <a:pPr algn="ctr"/>
            <a:r>
              <a:rPr lang="en-US" i="1" dirty="0"/>
              <a:t>Forward Progress Score (FPS)</a:t>
            </a:r>
          </a:p>
        </p:txBody>
      </p:sp>
      <p:sp>
        <p:nvSpPr>
          <p:cNvPr id="13" name="TextBox 12">
            <a:extLst>
              <a:ext uri="{FF2B5EF4-FFF2-40B4-BE49-F238E27FC236}">
                <a16:creationId xmlns:a16="http://schemas.microsoft.com/office/drawing/2014/main" id="{D8AB8A72-4D3B-A647-911C-83B54398272A}"/>
              </a:ext>
            </a:extLst>
          </p:cNvPr>
          <p:cNvSpPr txBox="1"/>
          <p:nvPr/>
        </p:nvSpPr>
        <p:spPr>
          <a:xfrm>
            <a:off x="4987654" y="1468462"/>
            <a:ext cx="3217653" cy="4001095"/>
          </a:xfrm>
          <a:prstGeom prst="rect">
            <a:avLst/>
          </a:prstGeom>
          <a:noFill/>
        </p:spPr>
        <p:txBody>
          <a:bodyPr wrap="square" rtlCol="0">
            <a:spAutoFit/>
          </a:bodyPr>
          <a:lstStyle/>
          <a:p>
            <a:r>
              <a:rPr lang="en-US" sz="1600" b="1" dirty="0"/>
              <a:t>Includes: </a:t>
            </a:r>
          </a:p>
          <a:p>
            <a:pPr marL="285750" indent="-285750">
              <a:buFont typeface="Arial" panose="020B0604020202020204" pitchFamily="34" charset="0"/>
              <a:buChar char="•"/>
            </a:pPr>
            <a:r>
              <a:rPr lang="en-US" sz="1600" dirty="0"/>
              <a:t>Depth of each individual flight event</a:t>
            </a:r>
          </a:p>
          <a:p>
            <a:pPr marL="285750" indent="-285750">
              <a:buFont typeface="Arial" panose="020B0604020202020204" pitchFamily="34" charset="0"/>
              <a:buChar char="•"/>
            </a:pPr>
            <a:r>
              <a:rPr lang="en-US" sz="1600" dirty="0"/>
              <a:t>Breadth of student knowledge across flight categories</a:t>
            </a:r>
          </a:p>
          <a:p>
            <a:endParaRPr lang="en-US" sz="1600" b="1" dirty="0"/>
          </a:p>
          <a:p>
            <a:r>
              <a:rPr lang="en-US" sz="1600" b="1" dirty="0"/>
              <a:t>Pros: </a:t>
            </a:r>
          </a:p>
          <a:p>
            <a:pPr marL="285750" indent="-285750">
              <a:buFont typeface="Arial" panose="020B0604020202020204" pitchFamily="34" charset="0"/>
              <a:buChar char="•"/>
            </a:pPr>
            <a:r>
              <a:rPr lang="en-US" sz="1600" dirty="0"/>
              <a:t>Captures multiple variables that go into student progress</a:t>
            </a:r>
          </a:p>
          <a:p>
            <a:pPr marL="285750" indent="-285750">
              <a:buFont typeface="Arial" panose="020B0604020202020204" pitchFamily="34" charset="0"/>
              <a:buChar char="•"/>
            </a:pPr>
            <a:r>
              <a:rPr lang="en-US" sz="1600" dirty="0"/>
              <a:t>Better displays student progress over time. </a:t>
            </a:r>
          </a:p>
          <a:p>
            <a:pPr marL="285750" indent="-285750">
              <a:buFont typeface="Arial" panose="020B0604020202020204" pitchFamily="34" charset="0"/>
              <a:buChar char="•"/>
            </a:pPr>
            <a:endParaRPr lang="en-US" sz="1600" dirty="0"/>
          </a:p>
          <a:p>
            <a:r>
              <a:rPr lang="en-US" sz="1600" b="1" dirty="0"/>
              <a:t>Cons:</a:t>
            </a:r>
          </a:p>
          <a:p>
            <a:pPr marL="285750" indent="-285750">
              <a:buFont typeface="Arial" panose="020B0604020202020204" pitchFamily="34" charset="0"/>
              <a:buChar char="•"/>
            </a:pPr>
            <a:r>
              <a:rPr lang="en-US" sz="1600" dirty="0"/>
              <a:t>More complicated calculation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dirty="0"/>
          </a:p>
        </p:txBody>
      </p:sp>
      <p:cxnSp>
        <p:nvCxnSpPr>
          <p:cNvPr id="15" name="Straight Connector 14">
            <a:extLst>
              <a:ext uri="{FF2B5EF4-FFF2-40B4-BE49-F238E27FC236}">
                <a16:creationId xmlns:a16="http://schemas.microsoft.com/office/drawing/2014/main" id="{0531B87E-A73C-E340-8CA4-34450F4F65FA}"/>
              </a:ext>
            </a:extLst>
          </p:cNvPr>
          <p:cNvCxnSpPr>
            <a:cxnSpLocks/>
          </p:cNvCxnSpPr>
          <p:nvPr/>
        </p:nvCxnSpPr>
        <p:spPr>
          <a:xfrm>
            <a:off x="600365" y="2865750"/>
            <a:ext cx="3894310" cy="0"/>
          </a:xfrm>
          <a:prstGeom prst="line">
            <a:avLst/>
          </a:prstGeom>
          <a:ln w="19050">
            <a:solidFill>
              <a:srgbClr val="FF0000">
                <a:alpha val="10000"/>
              </a:srgb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FAE5EA2-0986-2645-970C-94B45766C499}"/>
              </a:ext>
            </a:extLst>
          </p:cNvPr>
          <p:cNvCxnSpPr>
            <a:cxnSpLocks/>
          </p:cNvCxnSpPr>
          <p:nvPr/>
        </p:nvCxnSpPr>
        <p:spPr>
          <a:xfrm>
            <a:off x="4649327" y="2876747"/>
            <a:ext cx="3894309" cy="0"/>
          </a:xfrm>
          <a:prstGeom prst="line">
            <a:avLst/>
          </a:prstGeom>
          <a:ln w="19050">
            <a:solidFill>
              <a:srgbClr val="00B050">
                <a:alpha val="10000"/>
              </a:srgb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325819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A4FCC5FB-1DE9-7E42-BF0A-A54A2593473A}"/>
              </a:ext>
            </a:extLst>
          </p:cNvPr>
          <p:cNvSpPr txBox="1">
            <a:spLocks/>
          </p:cNvSpPr>
          <p:nvPr/>
        </p:nvSpPr>
        <p:spPr>
          <a:xfrm>
            <a:off x="628650" y="1154545"/>
            <a:ext cx="7886700" cy="502241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800" b="0" i="0" u="none" strike="noStrike" cap="none">
                <a:solidFill>
                  <a:srgbClr val="003399"/>
                </a:solidFill>
                <a:latin typeface="+mn-lt"/>
                <a:ea typeface="Arial"/>
                <a:cs typeface="Arial"/>
                <a:sym typeface="Arial"/>
              </a:defRPr>
            </a:lvl1pPr>
            <a:lvl2pPr marL="0" marR="0" lvl="1" indent="0" algn="l" rtl="0">
              <a:lnSpc>
                <a:spcPct val="100000"/>
              </a:lnSpc>
              <a:spcBef>
                <a:spcPts val="0"/>
              </a:spcBef>
              <a:spcAft>
                <a:spcPts val="0"/>
              </a:spcAft>
              <a:buFont typeface="Arial" panose="020B0604020202020204" pitchFamily="34" charset="0"/>
              <a:buNone/>
              <a:defRPr sz="1800" b="0" i="0" u="none" strike="noStrike" cap="none">
                <a:solidFill>
                  <a:srgbClr val="003399"/>
                </a:solidFill>
                <a:latin typeface="+mn-lt"/>
                <a:ea typeface="Arial"/>
                <a:cs typeface="Arial"/>
                <a:sym typeface="Arial"/>
              </a:defRPr>
            </a:lvl2pPr>
            <a:lvl3pPr marL="285750" marR="0" lvl="2" indent="-285750" algn="l" rtl="0">
              <a:lnSpc>
                <a:spcPct val="100000"/>
              </a:lnSpc>
              <a:spcBef>
                <a:spcPts val="0"/>
              </a:spcBef>
              <a:spcAft>
                <a:spcPts val="0"/>
              </a:spcAft>
              <a:buFont typeface="Arial" panose="020B0604020202020204" pitchFamily="34" charset="0"/>
              <a:buChar char="•"/>
              <a:defRPr sz="1400" b="0" i="0" u="none" strike="noStrike" cap="none">
                <a:solidFill>
                  <a:srgbClr val="003399"/>
                </a:solidFill>
                <a:latin typeface="Arial"/>
                <a:ea typeface="Arial"/>
                <a:cs typeface="Arial"/>
                <a:sym typeface="Arial"/>
              </a:defRPr>
            </a:lvl3pPr>
            <a:lvl4pPr marL="0" marR="0" lvl="3" indent="0" algn="l" rtl="0">
              <a:lnSpc>
                <a:spcPct val="100000"/>
              </a:lnSpc>
              <a:spcBef>
                <a:spcPts val="0"/>
              </a:spcBef>
              <a:spcAft>
                <a:spcPts val="0"/>
              </a:spcAft>
              <a:buFont typeface="Arial" panose="020B0604020202020204" pitchFamily="34" charset="0"/>
              <a:buNone/>
              <a:defRPr sz="1800" b="0" i="0" u="none" strike="noStrike" cap="none">
                <a:solidFill>
                  <a:srgbClr val="003399"/>
                </a:solidFill>
                <a:latin typeface="Arial"/>
                <a:ea typeface="Arial"/>
                <a:cs typeface="Arial"/>
                <a:sym typeface="Arial"/>
              </a:defRPr>
            </a:lvl4pPr>
            <a:lvl5pPr marL="0" marR="0" lvl="4" indent="0" algn="l" rtl="0">
              <a:lnSpc>
                <a:spcPct val="100000"/>
              </a:lnSpc>
              <a:spcBef>
                <a:spcPts val="0"/>
              </a:spcBef>
              <a:spcAft>
                <a:spcPts val="0"/>
              </a:spcAft>
              <a:buFont typeface="Wingdings" pitchFamily="2" charset="2"/>
              <a:buNone/>
              <a:defRPr sz="1800" b="0" i="0" u="none" strike="noStrike" cap="none">
                <a:solidFill>
                  <a:srgbClr val="003399"/>
                </a:solidFill>
                <a:latin typeface="Arial"/>
                <a:ea typeface="Arial"/>
                <a:cs typeface="Arial"/>
                <a:sym typeface="Arial"/>
              </a:defRPr>
            </a:lvl5pPr>
            <a:lvl6pPr marL="0" marR="0" lvl="5" indent="0" algn="l" rtl="0">
              <a:lnSpc>
                <a:spcPct val="100000"/>
              </a:lnSpc>
              <a:spcBef>
                <a:spcPts val="0"/>
              </a:spcBef>
              <a:spcAft>
                <a:spcPts val="0"/>
              </a:spcAft>
              <a:buFont typeface="+mj-l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50" indent="-285750">
              <a:buFont typeface="Arial" panose="020B0604020202020204" pitchFamily="34" charset="0"/>
              <a:buChar char="•"/>
            </a:pPr>
            <a:r>
              <a:rPr lang="en-US" dirty="0"/>
              <a:t>Hierarchical point system accounting for student progress:</a:t>
            </a:r>
          </a:p>
          <a:p>
            <a:pPr marL="285750" indent="-285750">
              <a:buFont typeface="Arial" panose="020B0604020202020204" pitchFamily="34" charset="0"/>
              <a:buChar char="•"/>
            </a:pPr>
            <a:endParaRPr lang="en-US" dirty="0"/>
          </a:p>
          <a:p>
            <a:pPr marL="571500" lvl="2">
              <a:buFont typeface="+mj-lt"/>
              <a:buAutoNum type="arabicPeriod"/>
            </a:pPr>
            <a:r>
              <a:rPr lang="en-US" sz="1800" dirty="0"/>
              <a:t>Individual event progression (depth)</a:t>
            </a:r>
          </a:p>
          <a:p>
            <a:pPr marL="571500" lvl="2">
              <a:buFont typeface="+mj-lt"/>
              <a:buAutoNum type="arabicPeriod"/>
            </a:pPr>
            <a:r>
              <a:rPr lang="en-US" sz="1800" dirty="0"/>
              <a:t>Introduction to new event categories (breadth) </a:t>
            </a:r>
          </a:p>
          <a:p>
            <a:pPr marL="571500" lvl="2">
              <a:buFont typeface="+mj-lt"/>
              <a:buAutoNum type="arabicPeriod"/>
            </a:pPr>
            <a:r>
              <a:rPr lang="en-US" sz="1800" dirty="0"/>
              <a:t>Proven proficiency in event categories (depth + breadth)</a:t>
            </a:r>
            <a:endParaRPr lang="en-US" sz="16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#1 uses Individual Event Fraction </a:t>
            </a:r>
          </a:p>
          <a:p>
            <a:pPr lvl="2" indent="0">
              <a:buNone/>
            </a:pPr>
            <a:r>
              <a:rPr lang="en-US" sz="1800" dirty="0"/>
              <a:t>to determine progress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#2 and #3 both receive 6 points </a:t>
            </a:r>
          </a:p>
          <a:p>
            <a:pPr lvl="2" indent="0">
              <a:buNone/>
            </a:pPr>
            <a:r>
              <a:rPr lang="en-US" sz="1800" dirty="0"/>
              <a:t>upon completion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sz="1200" dirty="0"/>
          </a:p>
        </p:txBody>
      </p:sp>
      <p:pic>
        <p:nvPicPr>
          <p:cNvPr id="8" name="Content Placeholder 3">
            <a:extLst>
              <a:ext uri="{FF2B5EF4-FFF2-40B4-BE49-F238E27FC236}">
                <a16:creationId xmlns:a16="http://schemas.microsoft.com/office/drawing/2014/main" id="{B649A641-B740-5E40-9CA8-DBA19ADF13FB}"/>
              </a:ext>
            </a:extLst>
          </p:cNvPr>
          <p:cNvPicPr>
            <a:picLocks noChangeAspect="1"/>
          </p:cNvPicPr>
          <p:nvPr/>
        </p:nvPicPr>
        <p:blipFill>
          <a:blip r:embed="rId3"/>
          <a:stretch>
            <a:fillRect/>
          </a:stretch>
        </p:blipFill>
        <p:spPr>
          <a:xfrm>
            <a:off x="1360487" y="3665754"/>
            <a:ext cx="1816100" cy="596900"/>
          </a:xfrm>
          <a:prstGeom prst="rect">
            <a:avLst/>
          </a:prstGeom>
        </p:spPr>
      </p:pic>
      <p:sp>
        <p:nvSpPr>
          <p:cNvPr id="2" name="Title 1"/>
          <p:cNvSpPr>
            <a:spLocks noGrp="1"/>
          </p:cNvSpPr>
          <p:nvPr>
            <p:ph type="title"/>
          </p:nvPr>
        </p:nvSpPr>
        <p:spPr/>
        <p:txBody>
          <a:bodyPr/>
          <a:lstStyle/>
          <a:p>
            <a:r>
              <a:rPr lang="en-US" dirty="0"/>
              <a:t>FPS Formulation</a:t>
            </a:r>
          </a:p>
        </p:txBody>
      </p:sp>
      <p:pic>
        <p:nvPicPr>
          <p:cNvPr id="4" name="Content Placeholder 3">
            <a:extLst>
              <a:ext uri="{FF2B5EF4-FFF2-40B4-BE49-F238E27FC236}">
                <a16:creationId xmlns:a16="http://schemas.microsoft.com/office/drawing/2014/main" id="{9FB35983-D934-564A-8547-FF08CB3B8441}"/>
              </a:ext>
            </a:extLst>
          </p:cNvPr>
          <p:cNvPicPr>
            <a:picLocks noGrp="1" noChangeAspect="1"/>
          </p:cNvPicPr>
          <p:nvPr>
            <p:ph idx="1"/>
          </p:nvPr>
        </p:nvPicPr>
        <p:blipFill>
          <a:blip r:embed="rId4"/>
          <a:stretch>
            <a:fillRect/>
          </a:stretch>
        </p:blipFill>
        <p:spPr>
          <a:xfrm>
            <a:off x="4778062" y="4558705"/>
            <a:ext cx="3737288" cy="1374729"/>
          </a:xfrm>
          <a:prstGeom prst="rect">
            <a:avLst/>
          </a:prstGeom>
        </p:spPr>
      </p:pic>
      <p:pic>
        <p:nvPicPr>
          <p:cNvPr id="5" name="Picture 4">
            <a:extLst>
              <a:ext uri="{FF2B5EF4-FFF2-40B4-BE49-F238E27FC236}">
                <a16:creationId xmlns:a16="http://schemas.microsoft.com/office/drawing/2014/main" id="{C5953F05-5349-7B4D-AC68-813814D85CEC}"/>
              </a:ext>
            </a:extLst>
          </p:cNvPr>
          <p:cNvPicPr>
            <a:picLocks noChangeAspect="1"/>
          </p:cNvPicPr>
          <p:nvPr/>
        </p:nvPicPr>
        <p:blipFill>
          <a:blip r:embed="rId5"/>
          <a:stretch>
            <a:fillRect/>
          </a:stretch>
        </p:blipFill>
        <p:spPr>
          <a:xfrm>
            <a:off x="4904942" y="2755452"/>
            <a:ext cx="3254808" cy="1489186"/>
          </a:xfrm>
          <a:prstGeom prst="rect">
            <a:avLst/>
          </a:prstGeom>
        </p:spPr>
      </p:pic>
    </p:spTree>
    <p:extLst>
      <p:ext uri="{BB962C8B-B14F-4D97-AF65-F5344CB8AC3E}">
        <p14:creationId xmlns:p14="http://schemas.microsoft.com/office/powerpoint/2010/main" val="1252777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3CDEAD-D23D-4C4F-9EB4-A4DD0CA029F0}"/>
              </a:ext>
            </a:extLst>
          </p:cNvPr>
          <p:cNvSpPr/>
          <p:nvPr/>
        </p:nvSpPr>
        <p:spPr>
          <a:xfrm>
            <a:off x="158606" y="1523720"/>
            <a:ext cx="8826786" cy="34125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MIF vs FPS</a:t>
            </a:r>
          </a:p>
        </p:txBody>
      </p:sp>
      <p:sp>
        <p:nvSpPr>
          <p:cNvPr id="4" name="Rectangle 3">
            <a:extLst>
              <a:ext uri="{FF2B5EF4-FFF2-40B4-BE49-F238E27FC236}">
                <a16:creationId xmlns:a16="http://schemas.microsoft.com/office/drawing/2014/main" id="{5B06760F-961E-9743-BA82-5542893D9972}"/>
              </a:ext>
            </a:extLst>
          </p:cNvPr>
          <p:cNvSpPr/>
          <p:nvPr/>
        </p:nvSpPr>
        <p:spPr>
          <a:xfrm>
            <a:off x="194666" y="5614386"/>
            <a:ext cx="8754667" cy="705080"/>
          </a:xfrm>
          <a:prstGeom prst="rect">
            <a:avLst/>
          </a:prstGeom>
          <a:solidFill>
            <a:srgbClr val="3DACFF">
              <a:alpha val="25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3399"/>
                </a:solidFill>
                <a:cs typeface="Calibri" panose="020F0502020204030204" pitchFamily="34" charset="0"/>
              </a:rPr>
              <a:t>FPS captures breadth and depth of student training better than cumulative MIF </a:t>
            </a:r>
          </a:p>
        </p:txBody>
      </p:sp>
      <p:pic>
        <p:nvPicPr>
          <p:cNvPr id="13" name="Picture 12">
            <a:extLst>
              <a:ext uri="{FF2B5EF4-FFF2-40B4-BE49-F238E27FC236}">
                <a16:creationId xmlns:a16="http://schemas.microsoft.com/office/drawing/2014/main" id="{38539E0F-2FBA-EF40-89A2-A2C213AC41B4}"/>
              </a:ext>
            </a:extLst>
          </p:cNvPr>
          <p:cNvPicPr>
            <a:picLocks noChangeAspect="1"/>
          </p:cNvPicPr>
          <p:nvPr/>
        </p:nvPicPr>
        <p:blipFill>
          <a:blip r:embed="rId3"/>
          <a:stretch>
            <a:fillRect/>
          </a:stretch>
        </p:blipFill>
        <p:spPr>
          <a:xfrm>
            <a:off x="4543423" y="1741397"/>
            <a:ext cx="4359304" cy="2983444"/>
          </a:xfrm>
          <a:prstGeom prst="rect">
            <a:avLst/>
          </a:prstGeom>
        </p:spPr>
      </p:pic>
      <p:pic>
        <p:nvPicPr>
          <p:cNvPr id="15" name="Picture 14">
            <a:extLst>
              <a:ext uri="{FF2B5EF4-FFF2-40B4-BE49-F238E27FC236}">
                <a16:creationId xmlns:a16="http://schemas.microsoft.com/office/drawing/2014/main" id="{17FACA23-4C58-FA45-8E6D-7FCEB6D12D27}"/>
              </a:ext>
            </a:extLst>
          </p:cNvPr>
          <p:cNvPicPr>
            <a:picLocks noChangeAspect="1"/>
          </p:cNvPicPr>
          <p:nvPr/>
        </p:nvPicPr>
        <p:blipFill>
          <a:blip r:embed="rId4"/>
          <a:stretch>
            <a:fillRect/>
          </a:stretch>
        </p:blipFill>
        <p:spPr>
          <a:xfrm>
            <a:off x="241567" y="1735098"/>
            <a:ext cx="4230416" cy="2989743"/>
          </a:xfrm>
          <a:prstGeom prst="rect">
            <a:avLst/>
          </a:prstGeom>
        </p:spPr>
      </p:pic>
    </p:spTree>
    <p:extLst>
      <p:ext uri="{BB962C8B-B14F-4D97-AF65-F5344CB8AC3E}">
        <p14:creationId xmlns:p14="http://schemas.microsoft.com/office/powerpoint/2010/main" val="49101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Model Motivation</a:t>
            </a:r>
          </a:p>
        </p:txBody>
      </p:sp>
      <p:sp>
        <p:nvSpPr>
          <p:cNvPr id="4" name="Rectangle 3">
            <a:extLst>
              <a:ext uri="{FF2B5EF4-FFF2-40B4-BE49-F238E27FC236}">
                <a16:creationId xmlns:a16="http://schemas.microsoft.com/office/drawing/2014/main" id="{EEFEE3F5-8EC2-064A-B628-BB205946C81C}"/>
              </a:ext>
            </a:extLst>
          </p:cNvPr>
          <p:cNvSpPr/>
          <p:nvPr/>
        </p:nvSpPr>
        <p:spPr>
          <a:xfrm>
            <a:off x="194666" y="5614386"/>
            <a:ext cx="8754667" cy="705080"/>
          </a:xfrm>
          <a:prstGeom prst="rect">
            <a:avLst/>
          </a:prstGeom>
          <a:solidFill>
            <a:srgbClr val="3DACFF">
              <a:alpha val="25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3399"/>
                </a:solidFill>
                <a:cs typeface="Calibri" panose="020F0502020204030204" pitchFamily="34" charset="0"/>
              </a:rPr>
              <a:t>Hybrid filtering allows for personalized recommendations that guide students towards a common training performance standard</a:t>
            </a:r>
          </a:p>
        </p:txBody>
      </p:sp>
      <p:sp>
        <p:nvSpPr>
          <p:cNvPr id="5" name="Rounded Rectangle 4">
            <a:extLst>
              <a:ext uri="{FF2B5EF4-FFF2-40B4-BE49-F238E27FC236}">
                <a16:creationId xmlns:a16="http://schemas.microsoft.com/office/drawing/2014/main" id="{67B5928D-2BEE-2640-A994-DAEEDB379EFF}"/>
              </a:ext>
            </a:extLst>
          </p:cNvPr>
          <p:cNvSpPr/>
          <p:nvPr/>
        </p:nvSpPr>
        <p:spPr>
          <a:xfrm rot="10800000">
            <a:off x="4621040" y="1177946"/>
            <a:ext cx="3894305" cy="3956389"/>
          </a:xfrm>
          <a:prstGeom prst="roundRect">
            <a:avLst/>
          </a:prstGeom>
          <a:gradFill flip="none" rotWithShape="1">
            <a:gsLst>
              <a:gs pos="0">
                <a:schemeClr val="bg1">
                  <a:lumMod val="50000"/>
                  <a:alpha val="30000"/>
                </a:schemeClr>
              </a:gs>
              <a:gs pos="47000">
                <a:schemeClr val="bg1">
                  <a:lumMod val="75000"/>
                  <a:alpha val="36000"/>
                </a:schemeClr>
              </a:gs>
              <a:gs pos="97000">
                <a:schemeClr val="bg1">
                  <a:alpha val="69000"/>
                </a:schemeClr>
              </a:gs>
            </a:gsLst>
            <a:lin ang="16200000" scaled="1"/>
            <a:tileRect/>
          </a:gra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C7C673CC-CB70-974D-83A9-0ED97A4D9EED}"/>
              </a:ext>
            </a:extLst>
          </p:cNvPr>
          <p:cNvSpPr/>
          <p:nvPr/>
        </p:nvSpPr>
        <p:spPr>
          <a:xfrm rot="10800000">
            <a:off x="628654" y="1177947"/>
            <a:ext cx="3894305" cy="3956390"/>
          </a:xfrm>
          <a:prstGeom prst="roundRect">
            <a:avLst/>
          </a:prstGeom>
          <a:gradFill flip="none" rotWithShape="1">
            <a:gsLst>
              <a:gs pos="0">
                <a:srgbClr val="3DACFF">
                  <a:alpha val="31000"/>
                </a:srgbClr>
              </a:gs>
              <a:gs pos="51000">
                <a:srgbClr val="3DACFF">
                  <a:alpha val="15000"/>
                </a:srgbClr>
              </a:gs>
              <a:gs pos="100000">
                <a:schemeClr val="bg1">
                  <a:alpha val="26000"/>
                </a:schemeClr>
              </a:gs>
            </a:gsLst>
            <a:lin ang="16200000" scaled="1"/>
            <a:tileRect/>
          </a:gra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8096F6E-0CA5-6047-AADC-1AC2473ABD25}"/>
              </a:ext>
            </a:extLst>
          </p:cNvPr>
          <p:cNvSpPr/>
          <p:nvPr/>
        </p:nvSpPr>
        <p:spPr>
          <a:xfrm>
            <a:off x="628653" y="3695308"/>
            <a:ext cx="7886700" cy="1679052"/>
          </a:xfrm>
          <a:prstGeom prst="rect">
            <a:avLst/>
          </a:prstGeom>
          <a:solidFill>
            <a:schemeClr val="bg1"/>
          </a:solidFill>
          <a:ln>
            <a:gradFill flip="none" rotWithShape="1">
              <a:gsLst>
                <a:gs pos="41000">
                  <a:schemeClr val="bg1">
                    <a:lumMod val="85000"/>
                  </a:schemeClr>
                </a:gs>
                <a:gs pos="100000">
                  <a:srgbClr val="3DACFF">
                    <a:alpha val="23000"/>
                  </a:srgbClr>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C3EDEF7-9528-2640-AA81-A4E315858338}"/>
              </a:ext>
            </a:extLst>
          </p:cNvPr>
          <p:cNvSpPr txBox="1"/>
          <p:nvPr/>
        </p:nvSpPr>
        <p:spPr>
          <a:xfrm>
            <a:off x="694426" y="3833392"/>
            <a:ext cx="7755147" cy="1384995"/>
          </a:xfrm>
          <a:prstGeom prst="rect">
            <a:avLst/>
          </a:prstGeom>
          <a:noFill/>
        </p:spPr>
        <p:txBody>
          <a:bodyPr wrap="square" rtlCol="0">
            <a:spAutoFit/>
          </a:bodyPr>
          <a:lstStyle/>
          <a:p>
            <a:pPr algn="ctr"/>
            <a:r>
              <a:rPr lang="en-US" b="1" dirty="0"/>
              <a:t>Hybrid Filtering</a:t>
            </a:r>
          </a:p>
          <a:p>
            <a:pPr algn="ctr"/>
            <a:endParaRPr lang="en-US" b="1" dirty="0"/>
          </a:p>
          <a:p>
            <a:pPr marL="342900" indent="-342900">
              <a:buFont typeface="Arial" panose="020B0604020202020204" pitchFamily="34" charset="0"/>
              <a:buChar char="•"/>
            </a:pPr>
            <a:r>
              <a:rPr lang="en-US" dirty="0"/>
              <a:t>No model is perfect, but some are useful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Combining various model results helps address a problem from multiple angles</a:t>
            </a:r>
          </a:p>
          <a:p>
            <a:r>
              <a:rPr lang="en-US" b="1" dirty="0"/>
              <a:t> </a:t>
            </a:r>
          </a:p>
        </p:txBody>
      </p:sp>
      <p:sp>
        <p:nvSpPr>
          <p:cNvPr id="9" name="TextBox 8">
            <a:extLst>
              <a:ext uri="{FF2B5EF4-FFF2-40B4-BE49-F238E27FC236}">
                <a16:creationId xmlns:a16="http://schemas.microsoft.com/office/drawing/2014/main" id="{A12B8F02-9F53-224E-8888-F4A6BDD36B7C}"/>
              </a:ext>
            </a:extLst>
          </p:cNvPr>
          <p:cNvSpPr txBox="1"/>
          <p:nvPr/>
        </p:nvSpPr>
        <p:spPr>
          <a:xfrm>
            <a:off x="966980" y="1160686"/>
            <a:ext cx="3217653" cy="307777"/>
          </a:xfrm>
          <a:prstGeom prst="rect">
            <a:avLst/>
          </a:prstGeom>
          <a:noFill/>
        </p:spPr>
        <p:txBody>
          <a:bodyPr wrap="square" rtlCol="0">
            <a:spAutoFit/>
          </a:bodyPr>
          <a:lstStyle/>
          <a:p>
            <a:pPr algn="ctr"/>
            <a:r>
              <a:rPr lang="en-US" i="1" dirty="0"/>
              <a:t>Content-Based Filtering</a:t>
            </a:r>
          </a:p>
        </p:txBody>
      </p:sp>
      <p:sp>
        <p:nvSpPr>
          <p:cNvPr id="10" name="TextBox 9">
            <a:extLst>
              <a:ext uri="{FF2B5EF4-FFF2-40B4-BE49-F238E27FC236}">
                <a16:creationId xmlns:a16="http://schemas.microsoft.com/office/drawing/2014/main" id="{E44B7C3C-CFFC-CB40-8FA7-D8971BE130F9}"/>
              </a:ext>
            </a:extLst>
          </p:cNvPr>
          <p:cNvSpPr txBox="1"/>
          <p:nvPr/>
        </p:nvSpPr>
        <p:spPr>
          <a:xfrm>
            <a:off x="4959367" y="1160686"/>
            <a:ext cx="3217653" cy="307777"/>
          </a:xfrm>
          <a:prstGeom prst="rect">
            <a:avLst/>
          </a:prstGeom>
          <a:noFill/>
        </p:spPr>
        <p:txBody>
          <a:bodyPr wrap="square" rtlCol="0">
            <a:spAutoFit/>
          </a:bodyPr>
          <a:lstStyle/>
          <a:p>
            <a:pPr algn="ctr"/>
            <a:r>
              <a:rPr lang="en-US" i="1" dirty="0"/>
              <a:t>Collaborative Filtering</a:t>
            </a:r>
          </a:p>
        </p:txBody>
      </p:sp>
      <p:sp>
        <p:nvSpPr>
          <p:cNvPr id="11" name="TextBox 10">
            <a:extLst>
              <a:ext uri="{FF2B5EF4-FFF2-40B4-BE49-F238E27FC236}">
                <a16:creationId xmlns:a16="http://schemas.microsoft.com/office/drawing/2014/main" id="{F91CBBFB-B3D1-5041-A2C5-049E6C6F2297}"/>
              </a:ext>
            </a:extLst>
          </p:cNvPr>
          <p:cNvSpPr txBox="1"/>
          <p:nvPr/>
        </p:nvSpPr>
        <p:spPr>
          <a:xfrm>
            <a:off x="966980" y="1604513"/>
            <a:ext cx="3217653" cy="2246769"/>
          </a:xfrm>
          <a:prstGeom prst="rect">
            <a:avLst/>
          </a:prstGeom>
          <a:noFill/>
        </p:spPr>
        <p:txBody>
          <a:bodyPr wrap="square" rtlCol="0">
            <a:spAutoFit/>
          </a:bodyPr>
          <a:lstStyle/>
          <a:p>
            <a:r>
              <a:rPr lang="en-US" b="1" dirty="0"/>
              <a:t>Pros:</a:t>
            </a:r>
          </a:p>
          <a:p>
            <a:pPr marL="285750" indent="-285750">
              <a:buFont typeface="Arial" panose="020B0604020202020204" pitchFamily="34" charset="0"/>
              <a:buChar char="•"/>
            </a:pPr>
            <a:r>
              <a:rPr lang="en-US" dirty="0"/>
              <a:t>Personalized training paths</a:t>
            </a:r>
          </a:p>
          <a:p>
            <a:pPr marL="285750" indent="-285750">
              <a:buFont typeface="Arial" panose="020B0604020202020204" pitchFamily="34" charset="0"/>
              <a:buChar char="•"/>
            </a:pPr>
            <a:r>
              <a:rPr lang="en-US" dirty="0"/>
              <a:t>Fewer educational gaps</a:t>
            </a:r>
          </a:p>
          <a:p>
            <a:pPr marL="285750" indent="-285750">
              <a:buFont typeface="Arial" panose="020B0604020202020204" pitchFamily="34" charset="0"/>
              <a:buChar char="•"/>
            </a:pPr>
            <a:r>
              <a:rPr lang="en-US" dirty="0"/>
              <a:t>Limit unnecessary  training</a:t>
            </a:r>
            <a:endParaRPr lang="en-US" b="1" dirty="0"/>
          </a:p>
          <a:p>
            <a:endParaRPr lang="en-US" b="1" dirty="0"/>
          </a:p>
          <a:p>
            <a:endParaRPr lang="en-US" b="1" dirty="0"/>
          </a:p>
          <a:p>
            <a:r>
              <a:rPr lang="en-US" b="1" dirty="0"/>
              <a:t>Cons</a:t>
            </a:r>
            <a:r>
              <a:rPr lang="en-US" dirty="0"/>
              <a:t>: </a:t>
            </a:r>
          </a:p>
          <a:p>
            <a:pPr marL="285750" indent="-285750">
              <a:buFont typeface="Arial" panose="020B0604020202020204" pitchFamily="34" charset="0"/>
              <a:buChar char="•"/>
            </a:pPr>
            <a:r>
              <a:rPr lang="en-US" dirty="0"/>
              <a:t>Failure to progress</a:t>
            </a:r>
          </a:p>
          <a:p>
            <a:pPr marL="285750" indent="-285750">
              <a:buFont typeface="Arial" panose="020B0604020202020204" pitchFamily="34" charset="0"/>
              <a:buChar char="•"/>
            </a:pPr>
            <a:r>
              <a:rPr lang="en-US" dirty="0"/>
              <a:t>Deviation from primary mission </a:t>
            </a: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CBE74CE8-4A09-1D4C-813B-049FF80BAEEB}"/>
              </a:ext>
            </a:extLst>
          </p:cNvPr>
          <p:cNvSpPr txBox="1"/>
          <p:nvPr/>
        </p:nvSpPr>
        <p:spPr>
          <a:xfrm>
            <a:off x="4959367" y="1604513"/>
            <a:ext cx="3217653" cy="1815882"/>
          </a:xfrm>
          <a:prstGeom prst="rect">
            <a:avLst/>
          </a:prstGeom>
          <a:noFill/>
        </p:spPr>
        <p:txBody>
          <a:bodyPr wrap="square" rtlCol="0">
            <a:spAutoFit/>
          </a:bodyPr>
          <a:lstStyle/>
          <a:p>
            <a:r>
              <a:rPr lang="en-US" b="1" dirty="0"/>
              <a:t>Pros: </a:t>
            </a:r>
          </a:p>
          <a:p>
            <a:pPr marL="285750" lvl="5" indent="-285750">
              <a:buFont typeface="Arial" panose="020B0604020202020204" pitchFamily="34" charset="0"/>
              <a:buChar char="•"/>
            </a:pPr>
            <a:r>
              <a:rPr lang="en-US" dirty="0"/>
              <a:t>Introduces competitive aspect</a:t>
            </a:r>
          </a:p>
          <a:p>
            <a:pPr marL="285750" lvl="5" indent="-285750">
              <a:buFont typeface="Arial" panose="020B0604020202020204" pitchFamily="34" charset="0"/>
              <a:buChar char="•"/>
            </a:pPr>
            <a:r>
              <a:rPr lang="en-US" dirty="0"/>
              <a:t>Standardized performance expectations</a:t>
            </a:r>
          </a:p>
          <a:p>
            <a:pPr marL="285750" lvl="5" indent="-285750">
              <a:buFont typeface="Arial" panose="020B0604020202020204" pitchFamily="34" charset="0"/>
              <a:buChar char="•"/>
            </a:pPr>
            <a:r>
              <a:rPr lang="en-US" dirty="0"/>
              <a:t>Aligns campaign with PTN mission</a:t>
            </a:r>
          </a:p>
          <a:p>
            <a:pPr marL="285750" lvl="5" indent="-285750">
              <a:buFont typeface="Arial" panose="020B0604020202020204" pitchFamily="34" charset="0"/>
              <a:buChar char="•"/>
            </a:pPr>
            <a:endParaRPr lang="en-US" dirty="0"/>
          </a:p>
          <a:p>
            <a:r>
              <a:rPr lang="en-US" b="1" dirty="0"/>
              <a:t>Cons: </a:t>
            </a:r>
          </a:p>
          <a:p>
            <a:pPr marL="285750" indent="-285750">
              <a:buFont typeface="Arial" panose="020B0604020202020204" pitchFamily="34" charset="0"/>
              <a:buChar char="•"/>
            </a:pPr>
            <a:r>
              <a:rPr lang="en-US" dirty="0"/>
              <a:t>Not specified to user’s preferences</a:t>
            </a:r>
          </a:p>
        </p:txBody>
      </p:sp>
    </p:spTree>
    <p:extLst>
      <p:ext uri="{BB962C8B-B14F-4D97-AF65-F5344CB8AC3E}">
        <p14:creationId xmlns:p14="http://schemas.microsoft.com/office/powerpoint/2010/main" val="1936247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Overview</a:t>
            </a:r>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sz="1600" dirty="0">
                <a:latin typeface="+mn-lt"/>
                <a:cs typeface="Calibri" panose="020F0502020204030204" pitchFamily="34" charset="0"/>
              </a:rPr>
              <a:t>Background and Introduction</a:t>
            </a:r>
          </a:p>
          <a:p>
            <a:pPr marL="457200" indent="-457200">
              <a:buFont typeface="Arial" panose="020B0604020202020204" pitchFamily="34" charset="0"/>
              <a:buChar char="•"/>
            </a:pPr>
            <a:endParaRPr lang="en-US" sz="1600" dirty="0">
              <a:latin typeface="+mn-lt"/>
              <a:cs typeface="Calibri" panose="020F0502020204030204" pitchFamily="34" charset="0"/>
            </a:endParaRPr>
          </a:p>
          <a:p>
            <a:pPr marL="457200" indent="-457200">
              <a:buFont typeface="Arial" panose="020B0604020202020204" pitchFamily="34" charset="0"/>
              <a:buChar char="•"/>
            </a:pPr>
            <a:r>
              <a:rPr lang="en-US" sz="1600" dirty="0">
                <a:latin typeface="+mn-lt"/>
                <a:cs typeface="Calibri" panose="020F0502020204030204" pitchFamily="34" charset="0"/>
              </a:rPr>
              <a:t>Research Objectives</a:t>
            </a:r>
          </a:p>
          <a:p>
            <a:pPr marL="457200" indent="-457200">
              <a:buFont typeface="Arial" panose="020B0604020202020204" pitchFamily="34" charset="0"/>
              <a:buChar char="•"/>
            </a:pPr>
            <a:endParaRPr lang="en-US" sz="1600" dirty="0">
              <a:latin typeface="+mn-lt"/>
              <a:cs typeface="Calibri" panose="020F0502020204030204" pitchFamily="34" charset="0"/>
            </a:endParaRPr>
          </a:p>
          <a:p>
            <a:pPr marL="457200" indent="-457200">
              <a:buFont typeface="Arial" panose="020B0604020202020204" pitchFamily="34" charset="0"/>
              <a:buChar char="•"/>
            </a:pPr>
            <a:r>
              <a:rPr lang="en-US" sz="1600" dirty="0">
                <a:latin typeface="+mn-lt"/>
                <a:cs typeface="Calibri" panose="020F0502020204030204" pitchFamily="34" charset="0"/>
              </a:rPr>
              <a:t>Data and Recommendations</a:t>
            </a:r>
          </a:p>
          <a:p>
            <a:pPr marL="457200" indent="-457200">
              <a:buFont typeface="Arial" panose="020B0604020202020204" pitchFamily="34" charset="0"/>
              <a:buChar char="•"/>
            </a:pPr>
            <a:endParaRPr lang="en-US" sz="1600" dirty="0">
              <a:latin typeface="+mn-lt"/>
              <a:cs typeface="Calibri" panose="020F0502020204030204" pitchFamily="34" charset="0"/>
            </a:endParaRPr>
          </a:p>
          <a:p>
            <a:pPr marL="457200" indent="-457200">
              <a:buFont typeface="Arial" panose="020B0604020202020204" pitchFamily="34" charset="0"/>
              <a:buChar char="•"/>
            </a:pPr>
            <a:r>
              <a:rPr lang="en-US" sz="1600" dirty="0">
                <a:latin typeface="+mn-lt"/>
                <a:cs typeface="Calibri" panose="020F0502020204030204" pitchFamily="34" charset="0"/>
              </a:rPr>
              <a:t>Exploratory Data Analysis</a:t>
            </a:r>
          </a:p>
          <a:p>
            <a:pPr marL="457200" indent="-457200">
              <a:buFont typeface="Arial" panose="020B0604020202020204" pitchFamily="34" charset="0"/>
              <a:buChar char="•"/>
            </a:pPr>
            <a:endParaRPr lang="en-US" sz="1600" dirty="0">
              <a:latin typeface="+mn-lt"/>
              <a:cs typeface="Calibri" panose="020F0502020204030204" pitchFamily="34" charset="0"/>
            </a:endParaRPr>
          </a:p>
          <a:p>
            <a:pPr marL="457200" indent="-457200">
              <a:buFont typeface="Arial" panose="020B0604020202020204" pitchFamily="34" charset="0"/>
              <a:buChar char="•"/>
            </a:pPr>
            <a:r>
              <a:rPr lang="en-US" sz="1600" dirty="0">
                <a:latin typeface="+mn-lt"/>
                <a:cs typeface="Calibri" panose="020F0502020204030204" pitchFamily="34" charset="0"/>
              </a:rPr>
              <a:t>Student Performance Metrics</a:t>
            </a:r>
          </a:p>
          <a:p>
            <a:pPr marL="457200" indent="-457200">
              <a:buFont typeface="Arial" panose="020B0604020202020204" pitchFamily="34" charset="0"/>
              <a:buChar char="•"/>
            </a:pPr>
            <a:endParaRPr lang="en-US" sz="1600" dirty="0">
              <a:latin typeface="+mn-lt"/>
              <a:cs typeface="Calibri" panose="020F0502020204030204" pitchFamily="34" charset="0"/>
            </a:endParaRPr>
          </a:p>
          <a:p>
            <a:pPr marL="457200" indent="-457200">
              <a:buFont typeface="Arial" panose="020B0604020202020204" pitchFamily="34" charset="0"/>
              <a:buChar char="•"/>
            </a:pPr>
            <a:r>
              <a:rPr lang="en-US" sz="1600" dirty="0">
                <a:latin typeface="+mn-lt"/>
                <a:cs typeface="Calibri" panose="020F0502020204030204" pitchFamily="34" charset="0"/>
              </a:rPr>
              <a:t>Modeling Approach</a:t>
            </a:r>
          </a:p>
          <a:p>
            <a:pPr marL="457200" indent="-457200">
              <a:buFont typeface="Arial" panose="020B0604020202020204" pitchFamily="34" charset="0"/>
              <a:buChar char="•"/>
            </a:pPr>
            <a:endParaRPr lang="en-US" sz="1600" dirty="0">
              <a:latin typeface="+mn-lt"/>
              <a:cs typeface="Calibri" panose="020F0502020204030204" pitchFamily="34" charset="0"/>
            </a:endParaRPr>
          </a:p>
          <a:p>
            <a:pPr marL="457200" indent="-457200">
              <a:buFont typeface="Arial" panose="020B0604020202020204" pitchFamily="34" charset="0"/>
              <a:buChar char="•"/>
            </a:pPr>
            <a:r>
              <a:rPr lang="en-US" sz="1600" dirty="0">
                <a:latin typeface="+mn-lt"/>
                <a:cs typeface="Calibri" panose="020F0502020204030204" pitchFamily="34" charset="0"/>
              </a:rPr>
              <a:t>Model Results and Analysis</a:t>
            </a:r>
          </a:p>
          <a:p>
            <a:pPr marL="457200" indent="-457200">
              <a:buFont typeface="Arial" panose="020B0604020202020204" pitchFamily="34" charset="0"/>
              <a:buChar char="•"/>
            </a:pPr>
            <a:endParaRPr lang="en-US" sz="1600" dirty="0">
              <a:latin typeface="+mn-lt"/>
              <a:cs typeface="Calibri" panose="020F0502020204030204" pitchFamily="34" charset="0"/>
            </a:endParaRPr>
          </a:p>
          <a:p>
            <a:pPr marL="457200" indent="-457200">
              <a:buFont typeface="Arial" panose="020B0604020202020204" pitchFamily="34" charset="0"/>
              <a:buChar char="•"/>
            </a:pPr>
            <a:r>
              <a:rPr lang="en-US" sz="1600" dirty="0">
                <a:latin typeface="+mn-lt"/>
                <a:cs typeface="Calibri" panose="020F0502020204030204" pitchFamily="34" charset="0"/>
              </a:rPr>
              <a:t>Contributions</a:t>
            </a:r>
          </a:p>
          <a:p>
            <a:pPr marL="457200" indent="-457200">
              <a:buFont typeface="Arial" panose="020B0604020202020204" pitchFamily="34" charset="0"/>
              <a:buChar char="•"/>
            </a:pPr>
            <a:endParaRPr lang="en-US" sz="1600" dirty="0">
              <a:cs typeface="Calibri" panose="020F0502020204030204" pitchFamily="34" charset="0"/>
            </a:endParaRPr>
          </a:p>
          <a:p>
            <a:pPr marL="457200" indent="-457200">
              <a:buFont typeface="Arial" panose="020B0604020202020204" pitchFamily="34" charset="0"/>
              <a:buChar char="•"/>
            </a:pPr>
            <a:r>
              <a:rPr lang="en-US" sz="1600" dirty="0">
                <a:latin typeface="+mn-lt"/>
                <a:cs typeface="Calibri" panose="020F0502020204030204" pitchFamily="34" charset="0"/>
              </a:rPr>
              <a:t>Future Work</a:t>
            </a:r>
          </a:p>
          <a:p>
            <a:pPr marL="457200" indent="-457200">
              <a:buFont typeface="Arial" panose="020B0604020202020204" pitchFamily="34" charset="0"/>
              <a:buChar char="•"/>
            </a:pPr>
            <a:endParaRPr lang="en-US" sz="1600" dirty="0">
              <a:latin typeface="+mn-lt"/>
              <a:cs typeface="Calibri" panose="020F0502020204030204" pitchFamily="34" charset="0"/>
            </a:endParaRPr>
          </a:p>
          <a:p>
            <a:pPr marL="457200" indent="-457200">
              <a:buFont typeface="Arial" panose="020B0604020202020204" pitchFamily="34" charset="0"/>
              <a:buChar char="•"/>
            </a:pPr>
            <a:r>
              <a:rPr lang="en-US" sz="1600" dirty="0">
                <a:latin typeface="+mn-lt"/>
                <a:cs typeface="Calibri" panose="020F0502020204030204" pitchFamily="34" charset="0"/>
              </a:rPr>
              <a:t>Prototype of Algorithm</a:t>
            </a:r>
          </a:p>
        </p:txBody>
      </p:sp>
    </p:spTree>
    <p:extLst>
      <p:ext uri="{BB962C8B-B14F-4D97-AF65-F5344CB8AC3E}">
        <p14:creationId xmlns:p14="http://schemas.microsoft.com/office/powerpoint/2010/main" val="1735047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Modeling Approach</a:t>
            </a:r>
          </a:p>
        </p:txBody>
      </p:sp>
      <p:pic>
        <p:nvPicPr>
          <p:cNvPr id="11" name="Picture 10">
            <a:extLst>
              <a:ext uri="{FF2B5EF4-FFF2-40B4-BE49-F238E27FC236}">
                <a16:creationId xmlns:a16="http://schemas.microsoft.com/office/drawing/2014/main" id="{32E50005-2EF4-8644-A4CC-D834BC9A11C0}"/>
              </a:ext>
            </a:extLst>
          </p:cNvPr>
          <p:cNvPicPr>
            <a:picLocks noChangeAspect="1"/>
          </p:cNvPicPr>
          <p:nvPr/>
        </p:nvPicPr>
        <p:blipFill rotWithShape="1">
          <a:blip r:embed="rId3"/>
          <a:srcRect l="7672" r="11720"/>
          <a:stretch/>
        </p:blipFill>
        <p:spPr>
          <a:xfrm>
            <a:off x="1940753" y="1082861"/>
            <a:ext cx="4935469" cy="5022851"/>
          </a:xfrm>
          <a:prstGeom prst="roundRect">
            <a:avLst/>
          </a:prstGeom>
        </p:spPr>
      </p:pic>
    </p:spTree>
    <p:extLst>
      <p:ext uri="{BB962C8B-B14F-4D97-AF65-F5344CB8AC3E}">
        <p14:creationId xmlns:p14="http://schemas.microsoft.com/office/powerpoint/2010/main" val="3469320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Content-Based Model Architecture</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Two layer stacked Long Short-Term Memory Recurrent Neural Network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LSTM layers: Rectified linear unit (</a:t>
            </a:r>
            <a:r>
              <a:rPr lang="en-US" dirty="0" err="1"/>
              <a:t>ReLU</a:t>
            </a:r>
            <a:r>
              <a:rPr lang="en-US" dirty="0"/>
              <a:t>) activation functions</a:t>
            </a:r>
          </a:p>
          <a:p>
            <a:pPr marL="571500" lvl="2"/>
            <a:r>
              <a:rPr lang="en-US" dirty="0"/>
              <a:t>Non linear activation functions help capture complexity of data and address vanishing gradient problem. </a:t>
            </a:r>
          </a:p>
          <a:p>
            <a:pPr marL="571500" lvl="2"/>
            <a:endParaRPr lang="en-US" dirty="0"/>
          </a:p>
          <a:p>
            <a:pPr marL="285750" indent="-285750">
              <a:buFont typeface="Arial" panose="020B0604020202020204" pitchFamily="34" charset="0"/>
              <a:buChar char="•"/>
            </a:pPr>
            <a:r>
              <a:rPr lang="en-US" dirty="0"/>
              <a:t>Output layer: Sigmoid activation function </a:t>
            </a:r>
          </a:p>
          <a:p>
            <a:pPr marL="571500" lvl="2"/>
            <a:r>
              <a:rPr lang="en-US" dirty="0"/>
              <a:t>Pushes all predicted values towards 0 or 1 for binary classification purposes</a:t>
            </a:r>
          </a:p>
          <a:p>
            <a:endParaRPr lang="en-US" dirty="0"/>
          </a:p>
        </p:txBody>
      </p:sp>
      <p:pic>
        <p:nvPicPr>
          <p:cNvPr id="5" name="Picture 4">
            <a:extLst>
              <a:ext uri="{FF2B5EF4-FFF2-40B4-BE49-F238E27FC236}">
                <a16:creationId xmlns:a16="http://schemas.microsoft.com/office/drawing/2014/main" id="{99777422-64BB-F944-9283-352EEBB3841E}"/>
              </a:ext>
            </a:extLst>
          </p:cNvPr>
          <p:cNvPicPr>
            <a:picLocks noChangeAspect="1"/>
          </p:cNvPicPr>
          <p:nvPr/>
        </p:nvPicPr>
        <p:blipFill>
          <a:blip r:embed="rId3"/>
          <a:stretch>
            <a:fillRect/>
          </a:stretch>
        </p:blipFill>
        <p:spPr>
          <a:xfrm>
            <a:off x="1627891" y="3579257"/>
            <a:ext cx="5219700" cy="2259273"/>
          </a:xfrm>
          <a:prstGeom prst="rect">
            <a:avLst/>
          </a:prstGeom>
        </p:spPr>
      </p:pic>
    </p:spTree>
    <p:extLst>
      <p:ext uri="{BB962C8B-B14F-4D97-AF65-F5344CB8AC3E}">
        <p14:creationId xmlns:p14="http://schemas.microsoft.com/office/powerpoint/2010/main" val="3296037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Content-Based Data Preparation</a:t>
            </a:r>
          </a:p>
        </p:txBody>
      </p:sp>
      <p:sp>
        <p:nvSpPr>
          <p:cNvPr id="3" name="Content Placeholder 2"/>
          <p:cNvSpPr>
            <a:spLocks noGrp="1"/>
          </p:cNvSpPr>
          <p:nvPr>
            <p:ph idx="1"/>
          </p:nvPr>
        </p:nvSpPr>
        <p:spPr/>
        <p:txBody>
          <a:bodyPr/>
          <a:lstStyle/>
          <a:p>
            <a:r>
              <a:rPr lang="en-US" b="1" u="sng" dirty="0"/>
              <a:t>Inputs:</a:t>
            </a:r>
            <a:r>
              <a:rPr lang="en-US" dirty="0"/>
              <a:t> Student scores recorded as percentages of the individual event MIF required for proficiency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Model input sequence lengths of 10, 25, and 50 </a:t>
            </a:r>
          </a:p>
          <a:p>
            <a:pPr marL="571500" lvl="2"/>
            <a:r>
              <a:rPr lang="en-US" sz="1600" dirty="0"/>
              <a:t>Most recent training exercise evaluations included</a:t>
            </a:r>
          </a:p>
          <a:p>
            <a:pPr marL="571500" lvl="2"/>
            <a:r>
              <a:rPr lang="en-US" sz="1600" dirty="0"/>
              <a:t>Restructured as three dimensional arrays with a designated sequence length number of training exercise evaluations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All missing sets were forward padded with sets of 0 values representing training exercises with no flight event evaluations.</a:t>
            </a:r>
          </a:p>
          <a:p>
            <a:pPr marL="285750" indent="-285750">
              <a:buFont typeface="Arial" panose="020B0604020202020204" pitchFamily="34" charset="0"/>
              <a:buChar char="•"/>
            </a:pPr>
            <a:endParaRPr lang="en-US" dirty="0"/>
          </a:p>
          <a:p>
            <a:r>
              <a:rPr lang="en-US" b="1" u="sng" dirty="0"/>
              <a:t>Target Variables:</a:t>
            </a:r>
            <a:r>
              <a:rPr lang="en-US" dirty="0"/>
              <a:t> Single set of flight events that the model compares results with during training to make parameter adjustments </a:t>
            </a:r>
          </a:p>
          <a:p>
            <a:endParaRPr lang="en-US" dirty="0"/>
          </a:p>
          <a:p>
            <a:pPr marL="285750" indent="-285750">
              <a:buFont typeface="Arial" panose="020B0604020202020204" pitchFamily="34" charset="0"/>
              <a:buChar char="•"/>
            </a:pPr>
            <a:r>
              <a:rPr lang="en-US" dirty="0"/>
              <a:t>Targets formatted as vectors with binary representations of event occurrence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Gathered from the succeeding training event of the input sequence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13417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endParaRPr lang="en-US" dirty="0"/>
              </a:p>
              <a:p>
                <a:pPr marL="285750" indent="-285750">
                  <a:buFont typeface="Arial" panose="020B0604020202020204" pitchFamily="34" charset="0"/>
                  <a:buChar char="•"/>
                </a:pPr>
                <a:r>
                  <a:rPr lang="en-US" dirty="0"/>
                  <a:t>Incorporated to prevent over-personalization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Uses global training data with all students excluding user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Golden Standard (GS) provides a baseline for making recommendation adjustments that converge towards a global performance expectation.</a:t>
                </a:r>
              </a:p>
              <a:p>
                <a:endParaRPr lang="en-US" dirty="0"/>
              </a:p>
              <a:p>
                <a:pPr marL="285750" indent="-285750">
                  <a:buFont typeface="Arial" panose="020B0604020202020204" pitchFamily="34" charset="0"/>
                  <a:buChar char="•"/>
                </a:pPr>
                <a:r>
                  <a:rPr lang="en-US" dirty="0"/>
                  <a:t>FPS scores used to identify students in top 10%.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GS for each event defined by average MIF ratio score from top 10%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Below the Standard: Student has one or more flight events below the 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At or Above the Standard: All event MIF ratios </a:t>
                </a:r>
                <a14:m>
                  <m:oMath xmlns:m="http://schemas.openxmlformats.org/officeDocument/2006/math">
                    <m:r>
                      <a:rPr lang="en-US" b="0" i="1" smtClean="0">
                        <a:latin typeface="Cambria Math" panose="02040503050406030204" pitchFamily="18" charset="0"/>
                      </a:rPr>
                      <m:t>≥ </m:t>
                    </m:r>
                  </m:oMath>
                </a14:m>
                <a:r>
                  <a:rPr lang="en-US" dirty="0"/>
                  <a:t>GS MIF ratios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482"/>
                </a:stretch>
              </a:blipFill>
            </p:spPr>
            <p:txBody>
              <a:bodyPr/>
              <a:lstStyle/>
              <a:p>
                <a:r>
                  <a:rPr lang="en-US">
                    <a:noFill/>
                  </a:rPr>
                  <a:t> </a:t>
                </a:r>
              </a:p>
            </p:txBody>
          </p:sp>
        </mc:Fallback>
      </mc:AlternateContent>
    </p:spTree>
    <p:extLst>
      <p:ext uri="{BB962C8B-B14F-4D97-AF65-F5344CB8AC3E}">
        <p14:creationId xmlns:p14="http://schemas.microsoft.com/office/powerpoint/2010/main" val="865541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0486" y="175193"/>
            <a:ext cx="6423026" cy="647269"/>
          </a:xfrm>
        </p:spPr>
        <p:txBody>
          <a:bodyPr/>
          <a:lstStyle/>
          <a:p>
            <a:r>
              <a:rPr lang="en-US" dirty="0"/>
              <a:t>Event Swapping</a:t>
            </a:r>
          </a:p>
        </p:txBody>
      </p:sp>
      <p:sp>
        <p:nvSpPr>
          <p:cNvPr id="5" name="Rounded Rectangle 4">
            <a:extLst>
              <a:ext uri="{FF2B5EF4-FFF2-40B4-BE49-F238E27FC236}">
                <a16:creationId xmlns:a16="http://schemas.microsoft.com/office/drawing/2014/main" id="{436E2EC8-C226-FC41-A708-9F95155C5A54}"/>
              </a:ext>
            </a:extLst>
          </p:cNvPr>
          <p:cNvSpPr/>
          <p:nvPr/>
        </p:nvSpPr>
        <p:spPr>
          <a:xfrm rot="10800000">
            <a:off x="4657485" y="1738614"/>
            <a:ext cx="3894309" cy="3956389"/>
          </a:xfrm>
          <a:prstGeom prst="roundRect">
            <a:avLst/>
          </a:prstGeom>
          <a:gradFill flip="none" rotWithShape="1">
            <a:gsLst>
              <a:gs pos="9000">
                <a:srgbClr val="00B050">
                  <a:alpha val="15000"/>
                </a:srgbClr>
              </a:gs>
              <a:gs pos="49000">
                <a:srgbClr val="00B050">
                  <a:alpha val="10000"/>
                </a:srgbClr>
              </a:gs>
              <a:gs pos="91000">
                <a:srgbClr val="00B050">
                  <a:alpha val="15000"/>
                </a:srgbClr>
              </a:gs>
            </a:gsLst>
            <a:lin ang="16200000" scaled="1"/>
            <a:tileRect/>
          </a:gra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E09F91C-C3C2-524B-88DA-9F7A0393F5D2}"/>
              </a:ext>
            </a:extLst>
          </p:cNvPr>
          <p:cNvCxnSpPr>
            <a:cxnSpLocks/>
            <a:endCxn id="19" idx="0"/>
          </p:cNvCxnSpPr>
          <p:nvPr/>
        </p:nvCxnSpPr>
        <p:spPr>
          <a:xfrm>
            <a:off x="4572000" y="2097117"/>
            <a:ext cx="0" cy="3708814"/>
          </a:xfrm>
          <a:prstGeom prst="straightConnector1">
            <a:avLst/>
          </a:prstGeom>
          <a:ln w="1016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98E8BAC1-5EC9-E54E-80FD-182E9C483885}"/>
              </a:ext>
            </a:extLst>
          </p:cNvPr>
          <p:cNvSpPr/>
          <p:nvPr/>
        </p:nvSpPr>
        <p:spPr>
          <a:xfrm rot="10800000">
            <a:off x="612114" y="1738615"/>
            <a:ext cx="3894305" cy="3956390"/>
          </a:xfrm>
          <a:prstGeom prst="roundRect">
            <a:avLst/>
          </a:prstGeom>
          <a:gradFill flip="none" rotWithShape="1">
            <a:gsLst>
              <a:gs pos="0">
                <a:srgbClr val="3DACFF">
                  <a:alpha val="15000"/>
                </a:srgbClr>
              </a:gs>
              <a:gs pos="50000">
                <a:srgbClr val="3DACFF">
                  <a:alpha val="10000"/>
                </a:srgbClr>
              </a:gs>
              <a:gs pos="100000">
                <a:srgbClr val="3DACFF">
                  <a:alpha val="15000"/>
                </a:srgbClr>
              </a:gs>
            </a:gsLst>
            <a:lin ang="16200000" scaled="1"/>
            <a:tileRect/>
          </a:gra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4" name="Graphic 13" descr="Star">
            <a:extLst>
              <a:ext uri="{FF2B5EF4-FFF2-40B4-BE49-F238E27FC236}">
                <a16:creationId xmlns:a16="http://schemas.microsoft.com/office/drawing/2014/main" id="{621D16EA-810D-4449-A155-B2E0F855E5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9095" y="1694003"/>
            <a:ext cx="1125716" cy="1125716"/>
          </a:xfrm>
          <a:prstGeom prst="rect">
            <a:avLst/>
          </a:prstGeom>
        </p:spPr>
      </p:pic>
      <p:sp>
        <p:nvSpPr>
          <p:cNvPr id="16" name="TextBox 15">
            <a:extLst>
              <a:ext uri="{FF2B5EF4-FFF2-40B4-BE49-F238E27FC236}">
                <a16:creationId xmlns:a16="http://schemas.microsoft.com/office/drawing/2014/main" id="{82FB8F53-6887-2B44-B9BE-7C8F9823300F}"/>
              </a:ext>
            </a:extLst>
          </p:cNvPr>
          <p:cNvSpPr txBox="1"/>
          <p:nvPr/>
        </p:nvSpPr>
        <p:spPr>
          <a:xfrm>
            <a:off x="4300645" y="2102972"/>
            <a:ext cx="562616" cy="307777"/>
          </a:xfrm>
          <a:prstGeom prst="rect">
            <a:avLst/>
          </a:prstGeom>
          <a:noFill/>
        </p:spPr>
        <p:txBody>
          <a:bodyPr wrap="square" rtlCol="0">
            <a:spAutoFit/>
          </a:bodyPr>
          <a:lstStyle/>
          <a:p>
            <a:pPr algn="ctr"/>
            <a:r>
              <a:rPr lang="en-US" sz="700" dirty="0">
                <a:solidFill>
                  <a:schemeClr val="bg1"/>
                </a:solidFill>
              </a:rPr>
              <a:t>Golden</a:t>
            </a:r>
          </a:p>
          <a:p>
            <a:pPr algn="ctr"/>
            <a:r>
              <a:rPr lang="en-US" sz="700" dirty="0">
                <a:solidFill>
                  <a:schemeClr val="bg1"/>
                </a:solidFill>
              </a:rPr>
              <a:t>Standard</a:t>
            </a:r>
          </a:p>
        </p:txBody>
      </p:sp>
      <p:sp>
        <p:nvSpPr>
          <p:cNvPr id="17" name="TextBox 16">
            <a:extLst>
              <a:ext uri="{FF2B5EF4-FFF2-40B4-BE49-F238E27FC236}">
                <a16:creationId xmlns:a16="http://schemas.microsoft.com/office/drawing/2014/main" id="{40D8D267-4125-8B42-93F6-4043C7F0C482}"/>
              </a:ext>
            </a:extLst>
          </p:cNvPr>
          <p:cNvSpPr txBox="1"/>
          <p:nvPr/>
        </p:nvSpPr>
        <p:spPr>
          <a:xfrm>
            <a:off x="966980" y="1789340"/>
            <a:ext cx="3217653" cy="307777"/>
          </a:xfrm>
          <a:prstGeom prst="rect">
            <a:avLst/>
          </a:prstGeom>
          <a:noFill/>
        </p:spPr>
        <p:txBody>
          <a:bodyPr wrap="square" rtlCol="0">
            <a:spAutoFit/>
          </a:bodyPr>
          <a:lstStyle/>
          <a:p>
            <a:pPr algn="ctr"/>
            <a:r>
              <a:rPr lang="en-US" i="1" dirty="0"/>
              <a:t>Below Golden Standard</a:t>
            </a:r>
          </a:p>
        </p:txBody>
      </p:sp>
      <p:sp>
        <p:nvSpPr>
          <p:cNvPr id="18" name="TextBox 17">
            <a:extLst>
              <a:ext uri="{FF2B5EF4-FFF2-40B4-BE49-F238E27FC236}">
                <a16:creationId xmlns:a16="http://schemas.microsoft.com/office/drawing/2014/main" id="{49CF38ED-92C0-0F43-82A9-0185F5E4DB44}"/>
              </a:ext>
            </a:extLst>
          </p:cNvPr>
          <p:cNvSpPr txBox="1"/>
          <p:nvPr/>
        </p:nvSpPr>
        <p:spPr>
          <a:xfrm>
            <a:off x="4959367" y="1789340"/>
            <a:ext cx="3217653" cy="307777"/>
          </a:xfrm>
          <a:prstGeom prst="rect">
            <a:avLst/>
          </a:prstGeom>
          <a:noFill/>
        </p:spPr>
        <p:txBody>
          <a:bodyPr wrap="square" rtlCol="0">
            <a:spAutoFit/>
          </a:bodyPr>
          <a:lstStyle/>
          <a:p>
            <a:pPr algn="ctr"/>
            <a:r>
              <a:rPr lang="en-US" i="1" dirty="0"/>
              <a:t>At or Above Golden Standard</a:t>
            </a:r>
          </a:p>
        </p:txBody>
      </p:sp>
      <p:sp>
        <p:nvSpPr>
          <p:cNvPr id="19" name="Oval 18">
            <a:extLst>
              <a:ext uri="{FF2B5EF4-FFF2-40B4-BE49-F238E27FC236}">
                <a16:creationId xmlns:a16="http://schemas.microsoft.com/office/drawing/2014/main" id="{6B65E30E-170E-5C4F-9A30-39F690101634}"/>
              </a:ext>
            </a:extLst>
          </p:cNvPr>
          <p:cNvSpPr/>
          <p:nvPr/>
        </p:nvSpPr>
        <p:spPr>
          <a:xfrm>
            <a:off x="2528887" y="5805931"/>
            <a:ext cx="4086225" cy="582101"/>
          </a:xfrm>
          <a:prstGeom prst="ellipse">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ysClr val="windowText" lastClr="000000"/>
                </a:solidFill>
              </a:rPr>
              <a:t>Final Recommendation</a:t>
            </a:r>
          </a:p>
        </p:txBody>
      </p:sp>
      <p:sp>
        <p:nvSpPr>
          <p:cNvPr id="22" name="Oval 21">
            <a:extLst>
              <a:ext uri="{FF2B5EF4-FFF2-40B4-BE49-F238E27FC236}">
                <a16:creationId xmlns:a16="http://schemas.microsoft.com/office/drawing/2014/main" id="{9C1B9871-1368-1A41-AC34-1821E0F161DC}"/>
              </a:ext>
            </a:extLst>
          </p:cNvPr>
          <p:cNvSpPr/>
          <p:nvPr/>
        </p:nvSpPr>
        <p:spPr>
          <a:xfrm>
            <a:off x="2285999" y="1059877"/>
            <a:ext cx="4572000" cy="600488"/>
          </a:xfrm>
          <a:prstGeom prst="ellipse">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Content-Based Recommendation</a:t>
            </a:r>
          </a:p>
        </p:txBody>
      </p:sp>
      <p:cxnSp>
        <p:nvCxnSpPr>
          <p:cNvPr id="25" name="Straight Arrow Connector 24">
            <a:extLst>
              <a:ext uri="{FF2B5EF4-FFF2-40B4-BE49-F238E27FC236}">
                <a16:creationId xmlns:a16="http://schemas.microsoft.com/office/drawing/2014/main" id="{2F057E77-4002-CB47-9FD0-856F92076E39}"/>
              </a:ext>
            </a:extLst>
          </p:cNvPr>
          <p:cNvCxnSpPr>
            <a:cxnSpLocks/>
            <a:stCxn id="22" idx="6"/>
          </p:cNvCxnSpPr>
          <p:nvPr/>
        </p:nvCxnSpPr>
        <p:spPr>
          <a:xfrm>
            <a:off x="6857999" y="1360121"/>
            <a:ext cx="285749" cy="300244"/>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867434C-98B0-EA4C-88FD-99D234D11A64}"/>
              </a:ext>
            </a:extLst>
          </p:cNvPr>
          <p:cNvCxnSpPr>
            <a:cxnSpLocks/>
            <a:stCxn id="22" idx="2"/>
          </p:cNvCxnSpPr>
          <p:nvPr/>
        </p:nvCxnSpPr>
        <p:spPr>
          <a:xfrm flipH="1">
            <a:off x="2000252" y="1360121"/>
            <a:ext cx="285747" cy="300244"/>
          </a:xfrm>
          <a:prstGeom prst="straightConnector1">
            <a:avLst/>
          </a:prstGeom>
          <a:ln w="22225">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3E92CDEC-F298-D64F-8A7D-66B356B4A89E}"/>
              </a:ext>
            </a:extLst>
          </p:cNvPr>
          <p:cNvPicPr>
            <a:picLocks noChangeAspect="1"/>
          </p:cNvPicPr>
          <p:nvPr/>
        </p:nvPicPr>
        <p:blipFill rotWithShape="1">
          <a:blip r:embed="rId5"/>
          <a:srcRect l="5925" t="4242" r="5925" b="11820"/>
          <a:stretch/>
        </p:blipFill>
        <p:spPr>
          <a:xfrm>
            <a:off x="1116225" y="3966851"/>
            <a:ext cx="2886082" cy="1581134"/>
          </a:xfrm>
          <a:prstGeom prst="roundRect">
            <a:avLst/>
          </a:prstGeom>
        </p:spPr>
      </p:pic>
      <p:sp>
        <p:nvSpPr>
          <p:cNvPr id="32" name="TextBox 31">
            <a:extLst>
              <a:ext uri="{FF2B5EF4-FFF2-40B4-BE49-F238E27FC236}">
                <a16:creationId xmlns:a16="http://schemas.microsoft.com/office/drawing/2014/main" id="{61219A15-E5A1-C847-ADB9-9B6FE5375D6D}"/>
              </a:ext>
            </a:extLst>
          </p:cNvPr>
          <p:cNvSpPr txBox="1"/>
          <p:nvPr/>
        </p:nvSpPr>
        <p:spPr>
          <a:xfrm>
            <a:off x="784654" y="2100259"/>
            <a:ext cx="3217653" cy="2031325"/>
          </a:xfrm>
          <a:prstGeom prst="rect">
            <a:avLst/>
          </a:prstGeom>
          <a:noFill/>
        </p:spPr>
        <p:txBody>
          <a:bodyPr wrap="square" rtlCol="0">
            <a:spAutoFit/>
          </a:bodyPr>
          <a:lstStyle/>
          <a:p>
            <a:pPr marL="342900" indent="-342900">
              <a:buFont typeface="+mj-lt"/>
              <a:buAutoNum type="arabicPeriod"/>
            </a:pPr>
            <a:r>
              <a:rPr lang="en-US" dirty="0"/>
              <a:t>Identify event from content-based recommendation with lowest utility</a:t>
            </a:r>
          </a:p>
          <a:p>
            <a:pPr marL="342900" indent="-342900">
              <a:buFont typeface="+mj-lt"/>
              <a:buAutoNum type="arabicPeriod"/>
            </a:pPr>
            <a:endParaRPr lang="en-US" dirty="0"/>
          </a:p>
          <a:p>
            <a:pPr marL="342900" indent="-342900">
              <a:buFont typeface="+mj-lt"/>
              <a:buAutoNum type="arabicPeriod"/>
            </a:pPr>
            <a:r>
              <a:rPr lang="en-US" dirty="0"/>
              <a:t>Identify event excluded from content-based recommendation with highest utility</a:t>
            </a:r>
          </a:p>
          <a:p>
            <a:pPr marL="342900" indent="-342900">
              <a:buFont typeface="+mj-lt"/>
              <a:buAutoNum type="arabicPeriod"/>
            </a:pPr>
            <a:endParaRPr lang="en-US" dirty="0"/>
          </a:p>
          <a:p>
            <a:pPr marL="342900" indent="-342900">
              <a:buFont typeface="+mj-lt"/>
              <a:buAutoNum type="arabicPeriod"/>
            </a:pPr>
            <a:r>
              <a:rPr lang="en-US" dirty="0"/>
              <a:t>Make 1-for-1 swaps accordingly</a:t>
            </a:r>
          </a:p>
          <a:p>
            <a:endParaRPr lang="en-US" dirty="0"/>
          </a:p>
        </p:txBody>
      </p:sp>
      <p:sp>
        <p:nvSpPr>
          <p:cNvPr id="33" name="TextBox 32">
            <a:extLst>
              <a:ext uri="{FF2B5EF4-FFF2-40B4-BE49-F238E27FC236}">
                <a16:creationId xmlns:a16="http://schemas.microsoft.com/office/drawing/2014/main" id="{E16FEC11-15BD-AC4B-98A7-BE88F61DBA0B}"/>
              </a:ext>
            </a:extLst>
          </p:cNvPr>
          <p:cNvSpPr txBox="1"/>
          <p:nvPr/>
        </p:nvSpPr>
        <p:spPr>
          <a:xfrm>
            <a:off x="5016735" y="2325723"/>
            <a:ext cx="3217653" cy="2893100"/>
          </a:xfrm>
          <a:prstGeom prst="rect">
            <a:avLst/>
          </a:prstGeom>
          <a:noFill/>
        </p:spPr>
        <p:txBody>
          <a:bodyPr wrap="square" rtlCol="0">
            <a:spAutoFit/>
          </a:bodyPr>
          <a:lstStyle/>
          <a:p>
            <a:pPr marL="342900" indent="-342900">
              <a:buFont typeface="+mj-lt"/>
              <a:buAutoNum type="arabicPeriod"/>
            </a:pPr>
            <a:r>
              <a:rPr lang="en-US" dirty="0"/>
              <a:t>Create list of alternative recommendations from 1-for-1 utility advancing swaps</a:t>
            </a:r>
          </a:p>
          <a:p>
            <a:pPr marL="342900" indent="-342900">
              <a:buFont typeface="+mj-lt"/>
              <a:buAutoNum type="arabicPeriod"/>
            </a:pPr>
            <a:endParaRPr lang="en-US" dirty="0"/>
          </a:p>
          <a:p>
            <a:pPr marL="342900" indent="-342900">
              <a:buFont typeface="+mj-lt"/>
              <a:buAutoNum type="arabicPeriod"/>
            </a:pPr>
            <a:r>
              <a:rPr lang="en-US" dirty="0"/>
              <a:t>Calculate projected FPS on next exercise for content-based and alternative recommendations</a:t>
            </a:r>
          </a:p>
          <a:p>
            <a:pPr marL="342900" indent="-342900">
              <a:buFont typeface="+mj-lt"/>
              <a:buAutoNum type="arabicPeriod"/>
            </a:pPr>
            <a:endParaRPr lang="en-US" dirty="0"/>
          </a:p>
          <a:p>
            <a:pPr marL="342900" indent="-342900">
              <a:buFont typeface="+mj-lt"/>
              <a:buAutoNum type="arabicPeriod"/>
            </a:pPr>
            <a:r>
              <a:rPr lang="en-US" dirty="0"/>
              <a:t>Set of events projecting highest FPS for next event used as final recommendation</a:t>
            </a:r>
          </a:p>
          <a:p>
            <a:pPr marL="342900" indent="-342900">
              <a:buFont typeface="+mj-lt"/>
              <a:buAutoNum type="arabicPeriod"/>
            </a:pPr>
            <a:endParaRPr lang="en-US" dirty="0"/>
          </a:p>
          <a:p>
            <a:pPr marL="342900" indent="-342900">
              <a:buFont typeface="+mj-lt"/>
              <a:buAutoNum type="arabicPeriod"/>
            </a:pPr>
            <a:r>
              <a:rPr lang="en-US" dirty="0"/>
              <a:t>Tie breakers decided randomly</a:t>
            </a:r>
          </a:p>
        </p:txBody>
      </p:sp>
    </p:spTree>
    <p:extLst>
      <p:ext uri="{BB962C8B-B14F-4D97-AF65-F5344CB8AC3E}">
        <p14:creationId xmlns:p14="http://schemas.microsoft.com/office/powerpoint/2010/main" val="265088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Training &amp; Validation</a:t>
            </a:r>
          </a:p>
        </p:txBody>
      </p:sp>
      <p:sp>
        <p:nvSpPr>
          <p:cNvPr id="3" name="Content Placeholder 2"/>
          <p:cNvSpPr>
            <a:spLocks noGrp="1"/>
          </p:cNvSpPr>
          <p:nvPr>
            <p:ph idx="1"/>
          </p:nvPr>
        </p:nvSpPr>
        <p:spPr>
          <a:xfrm>
            <a:off x="628650" y="1154545"/>
            <a:ext cx="7817766" cy="5022418"/>
          </a:xfrm>
        </p:spPr>
        <p:txBody>
          <a:bodyPr/>
          <a:lstStyle/>
          <a:p>
            <a:pPr marL="285750" indent="-285750">
              <a:lnSpc>
                <a:spcPct val="150000"/>
              </a:lnSpc>
              <a:buFont typeface="Arial" panose="020B0604020202020204" pitchFamily="34" charset="0"/>
              <a:buChar char="•"/>
            </a:pPr>
            <a:r>
              <a:rPr lang="en-US" sz="1600" dirty="0"/>
              <a:t>Training and validation only conducted on content-based model</a:t>
            </a:r>
          </a:p>
          <a:p>
            <a:pPr marL="285750" indent="-285750">
              <a:lnSpc>
                <a:spcPct val="150000"/>
              </a:lnSpc>
              <a:buFont typeface="Arial" panose="020B0604020202020204" pitchFamily="34" charset="0"/>
              <a:buChar char="•"/>
            </a:pPr>
            <a:r>
              <a:rPr lang="en-US" sz="1600" dirty="0"/>
              <a:t>14/18 students used in training set</a:t>
            </a:r>
          </a:p>
          <a:p>
            <a:pPr marL="285750" indent="-285750">
              <a:lnSpc>
                <a:spcPct val="150000"/>
              </a:lnSpc>
              <a:buFont typeface="Arial" panose="020B0604020202020204" pitchFamily="34" charset="0"/>
              <a:buChar char="•"/>
            </a:pPr>
            <a:r>
              <a:rPr lang="en-US" sz="1600" dirty="0"/>
              <a:t>Performance measured by classification accuracy (</a:t>
            </a:r>
            <a:r>
              <a:rPr lang="en-US" sz="1600" i="1" dirty="0"/>
              <a:t>maximize</a:t>
            </a:r>
            <a:r>
              <a:rPr lang="en-US" sz="1600" dirty="0"/>
              <a:t>) and binary cross-entropy (</a:t>
            </a:r>
            <a:r>
              <a:rPr lang="en-US" sz="1600" i="1" dirty="0"/>
              <a:t>minimize</a:t>
            </a:r>
            <a:r>
              <a:rPr lang="en-US" sz="1600" dirty="0"/>
              <a:t>) loss </a:t>
            </a:r>
          </a:p>
          <a:p>
            <a:pPr marL="285750" indent="-285750">
              <a:lnSpc>
                <a:spcPct val="150000"/>
              </a:lnSpc>
              <a:buFont typeface="Arial" panose="020B0604020202020204" pitchFamily="34" charset="0"/>
              <a:buChar char="•"/>
            </a:pPr>
            <a:r>
              <a:rPr lang="en-US" sz="1600" dirty="0"/>
              <a:t>Leave-One-Out Cross Validation </a:t>
            </a:r>
          </a:p>
          <a:p>
            <a:pPr marL="571500" lvl="2"/>
            <a:r>
              <a:rPr lang="en-US" dirty="0"/>
              <a:t>3 inputs lengths evaluated, 14 models each</a:t>
            </a:r>
          </a:p>
          <a:p>
            <a:pPr marL="571500" lvl="2"/>
            <a:r>
              <a:rPr lang="en-US" dirty="0"/>
              <a:t>Focus on binary cross-entropy loss</a:t>
            </a:r>
          </a:p>
          <a:p>
            <a:pPr marL="571500" lvl="2"/>
            <a:r>
              <a:rPr lang="en-US" dirty="0"/>
              <a:t>Train for 100 epochs applying early stopping </a:t>
            </a:r>
          </a:p>
          <a:p>
            <a:pPr marL="571500" lvl="2"/>
            <a:r>
              <a:rPr lang="en-US" dirty="0"/>
              <a:t>loss delta = .001 with early stopping after 15 epochs </a:t>
            </a:r>
          </a:p>
          <a:p>
            <a:pPr marL="571500" lvl="2"/>
            <a:endParaRPr lang="en-US" dirty="0"/>
          </a:p>
          <a:p>
            <a:pPr marL="571500" lvl="2"/>
            <a:endParaRPr lang="en-US" dirty="0"/>
          </a:p>
          <a:p>
            <a:pPr marL="571500" lvl="2"/>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D1662BC5-31C4-BA47-9223-AE87CCBF26FA}"/>
              </a:ext>
            </a:extLst>
          </p:cNvPr>
          <p:cNvSpPr/>
          <p:nvPr/>
        </p:nvSpPr>
        <p:spPr>
          <a:xfrm>
            <a:off x="194666" y="5614386"/>
            <a:ext cx="8754667" cy="705080"/>
          </a:xfrm>
          <a:prstGeom prst="rect">
            <a:avLst/>
          </a:prstGeom>
          <a:solidFill>
            <a:srgbClr val="3DACFF">
              <a:alpha val="25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3399"/>
                </a:solidFill>
              </a:rPr>
              <a:t>Sequence input length had limited influence on model performance, </a:t>
            </a:r>
          </a:p>
          <a:p>
            <a:pPr algn="ctr"/>
            <a:r>
              <a:rPr lang="en-US" sz="1800" dirty="0">
                <a:solidFill>
                  <a:srgbClr val="003399"/>
                </a:solidFill>
              </a:rPr>
              <a:t>likely due to sparse data </a:t>
            </a:r>
          </a:p>
        </p:txBody>
      </p:sp>
      <p:pic>
        <p:nvPicPr>
          <p:cNvPr id="5" name="Picture 4">
            <a:extLst>
              <a:ext uri="{FF2B5EF4-FFF2-40B4-BE49-F238E27FC236}">
                <a16:creationId xmlns:a16="http://schemas.microsoft.com/office/drawing/2014/main" id="{F0037372-6F43-794C-85E3-B71454A283FD}"/>
              </a:ext>
            </a:extLst>
          </p:cNvPr>
          <p:cNvPicPr>
            <a:picLocks noChangeAspect="1"/>
          </p:cNvPicPr>
          <p:nvPr/>
        </p:nvPicPr>
        <p:blipFill>
          <a:blip r:embed="rId3"/>
          <a:stretch>
            <a:fillRect/>
          </a:stretch>
        </p:blipFill>
        <p:spPr>
          <a:xfrm>
            <a:off x="628650" y="4241925"/>
            <a:ext cx="3668467" cy="979232"/>
          </a:xfrm>
          <a:prstGeom prst="rect">
            <a:avLst/>
          </a:prstGeom>
        </p:spPr>
      </p:pic>
      <p:pic>
        <p:nvPicPr>
          <p:cNvPr id="7" name="Picture 6">
            <a:extLst>
              <a:ext uri="{FF2B5EF4-FFF2-40B4-BE49-F238E27FC236}">
                <a16:creationId xmlns:a16="http://schemas.microsoft.com/office/drawing/2014/main" id="{78A545B8-945E-F242-93E3-F275AB2832AA}"/>
              </a:ext>
            </a:extLst>
          </p:cNvPr>
          <p:cNvPicPr>
            <a:picLocks noChangeAspect="1"/>
          </p:cNvPicPr>
          <p:nvPr/>
        </p:nvPicPr>
        <p:blipFill>
          <a:blip r:embed="rId4"/>
          <a:stretch>
            <a:fillRect/>
          </a:stretch>
        </p:blipFill>
        <p:spPr>
          <a:xfrm>
            <a:off x="6788180" y="3990758"/>
            <a:ext cx="2057079" cy="1542809"/>
          </a:xfrm>
          <a:prstGeom prst="rect">
            <a:avLst/>
          </a:prstGeom>
        </p:spPr>
      </p:pic>
      <p:pic>
        <p:nvPicPr>
          <p:cNvPr id="9" name="Picture 8">
            <a:extLst>
              <a:ext uri="{FF2B5EF4-FFF2-40B4-BE49-F238E27FC236}">
                <a16:creationId xmlns:a16="http://schemas.microsoft.com/office/drawing/2014/main" id="{7919B1BC-B36F-674B-B395-B13988EA191A}"/>
              </a:ext>
            </a:extLst>
          </p:cNvPr>
          <p:cNvPicPr>
            <a:picLocks noChangeAspect="1"/>
          </p:cNvPicPr>
          <p:nvPr/>
        </p:nvPicPr>
        <p:blipFill>
          <a:blip r:embed="rId5"/>
          <a:stretch>
            <a:fillRect/>
          </a:stretch>
        </p:blipFill>
        <p:spPr>
          <a:xfrm>
            <a:off x="4731101" y="3990758"/>
            <a:ext cx="2057079" cy="1542809"/>
          </a:xfrm>
          <a:prstGeom prst="rect">
            <a:avLst/>
          </a:prstGeom>
        </p:spPr>
      </p:pic>
    </p:spTree>
    <p:extLst>
      <p:ext uri="{BB962C8B-B14F-4D97-AF65-F5344CB8AC3E}">
        <p14:creationId xmlns:p14="http://schemas.microsoft.com/office/powerpoint/2010/main" val="1850747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 Comparison</a:t>
            </a:r>
          </a:p>
        </p:txBody>
      </p:sp>
      <p:pic>
        <p:nvPicPr>
          <p:cNvPr id="5" name="Content Placeholder 4">
            <a:extLst>
              <a:ext uri="{FF2B5EF4-FFF2-40B4-BE49-F238E27FC236}">
                <a16:creationId xmlns:a16="http://schemas.microsoft.com/office/drawing/2014/main" id="{2428B747-4A07-7147-B0AB-A827505AA1CC}"/>
              </a:ext>
            </a:extLst>
          </p:cNvPr>
          <p:cNvPicPr>
            <a:picLocks noGrp="1" noChangeAspect="1"/>
          </p:cNvPicPr>
          <p:nvPr>
            <p:ph idx="1"/>
          </p:nvPr>
        </p:nvPicPr>
        <p:blipFill>
          <a:blip r:embed="rId3"/>
          <a:stretch>
            <a:fillRect/>
          </a:stretch>
        </p:blipFill>
        <p:spPr>
          <a:xfrm>
            <a:off x="387759" y="1049643"/>
            <a:ext cx="8368480" cy="4346370"/>
          </a:xfrm>
          <a:prstGeom prst="rect">
            <a:avLst/>
          </a:prstGeom>
        </p:spPr>
      </p:pic>
      <p:sp>
        <p:nvSpPr>
          <p:cNvPr id="4" name="Rectangle 3">
            <a:extLst>
              <a:ext uri="{FF2B5EF4-FFF2-40B4-BE49-F238E27FC236}">
                <a16:creationId xmlns:a16="http://schemas.microsoft.com/office/drawing/2014/main" id="{E1563612-A917-E445-9124-6DF754ACD0D3}"/>
              </a:ext>
            </a:extLst>
          </p:cNvPr>
          <p:cNvSpPr/>
          <p:nvPr/>
        </p:nvSpPr>
        <p:spPr>
          <a:xfrm>
            <a:off x="194666" y="5614386"/>
            <a:ext cx="8754667" cy="705080"/>
          </a:xfrm>
          <a:prstGeom prst="rect">
            <a:avLst/>
          </a:prstGeom>
          <a:solidFill>
            <a:srgbClr val="3DACFF">
              <a:alpha val="25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3399"/>
                </a:solidFill>
                <a:cs typeface="Calibri" panose="020F0502020204030204" pitchFamily="34" charset="0"/>
              </a:rPr>
              <a:t>Sequential temporal evaluation data is used to make predictions on what flight events should be evaluated in a student’s next exercise.</a:t>
            </a:r>
          </a:p>
        </p:txBody>
      </p:sp>
    </p:spTree>
    <p:extLst>
      <p:ext uri="{BB962C8B-B14F-4D97-AF65-F5344CB8AC3E}">
        <p14:creationId xmlns:p14="http://schemas.microsoft.com/office/powerpoint/2010/main" val="2083716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a:t>
            </a:r>
          </a:p>
        </p:txBody>
      </p:sp>
      <p:sp>
        <p:nvSpPr>
          <p:cNvPr id="3" name="Content Placeholder 2"/>
          <p:cNvSpPr>
            <a:spLocks noGrp="1"/>
          </p:cNvSpPr>
          <p:nvPr>
            <p:ph idx="1"/>
          </p:nvPr>
        </p:nvSpPr>
        <p:spPr/>
        <p:txBody>
          <a:bodyPr/>
          <a:lstStyle/>
          <a:p>
            <a:r>
              <a:rPr lang="en-US" dirty="0"/>
              <a:t>. </a:t>
            </a:r>
          </a:p>
        </p:txBody>
      </p:sp>
      <p:pic>
        <p:nvPicPr>
          <p:cNvPr id="4" name="Picture 3">
            <a:extLst>
              <a:ext uri="{FF2B5EF4-FFF2-40B4-BE49-F238E27FC236}">
                <a16:creationId xmlns:a16="http://schemas.microsoft.com/office/drawing/2014/main" id="{9B6FE629-30BA-0C4F-9318-96AB3432B566}"/>
              </a:ext>
            </a:extLst>
          </p:cNvPr>
          <p:cNvPicPr>
            <a:picLocks noChangeAspect="1"/>
          </p:cNvPicPr>
          <p:nvPr/>
        </p:nvPicPr>
        <p:blipFill>
          <a:blip r:embed="rId3"/>
          <a:stretch>
            <a:fillRect/>
          </a:stretch>
        </p:blipFill>
        <p:spPr>
          <a:xfrm>
            <a:off x="2261698" y="1158504"/>
            <a:ext cx="4349641" cy="1050307"/>
          </a:xfrm>
          <a:prstGeom prst="rect">
            <a:avLst/>
          </a:prstGeom>
        </p:spPr>
      </p:pic>
      <p:pic>
        <p:nvPicPr>
          <p:cNvPr id="5" name="Picture 4">
            <a:extLst>
              <a:ext uri="{FF2B5EF4-FFF2-40B4-BE49-F238E27FC236}">
                <a16:creationId xmlns:a16="http://schemas.microsoft.com/office/drawing/2014/main" id="{ECE429D1-A1EC-1D45-A566-B378F4031262}"/>
              </a:ext>
            </a:extLst>
          </p:cNvPr>
          <p:cNvPicPr>
            <a:picLocks noChangeAspect="1"/>
          </p:cNvPicPr>
          <p:nvPr/>
        </p:nvPicPr>
        <p:blipFill>
          <a:blip r:embed="rId4"/>
          <a:stretch>
            <a:fillRect/>
          </a:stretch>
        </p:blipFill>
        <p:spPr>
          <a:xfrm>
            <a:off x="1633743" y="2303813"/>
            <a:ext cx="5876513" cy="3009229"/>
          </a:xfrm>
          <a:prstGeom prst="rect">
            <a:avLst/>
          </a:prstGeom>
        </p:spPr>
      </p:pic>
      <p:sp>
        <p:nvSpPr>
          <p:cNvPr id="6" name="Rectangle 5">
            <a:extLst>
              <a:ext uri="{FF2B5EF4-FFF2-40B4-BE49-F238E27FC236}">
                <a16:creationId xmlns:a16="http://schemas.microsoft.com/office/drawing/2014/main" id="{4E853CDD-D476-AA49-A849-85B5252FB63F}"/>
              </a:ext>
            </a:extLst>
          </p:cNvPr>
          <p:cNvSpPr/>
          <p:nvPr/>
        </p:nvSpPr>
        <p:spPr>
          <a:xfrm>
            <a:off x="194666" y="5614386"/>
            <a:ext cx="8754667" cy="705080"/>
          </a:xfrm>
          <a:prstGeom prst="rect">
            <a:avLst/>
          </a:prstGeom>
          <a:solidFill>
            <a:srgbClr val="3DACFF">
              <a:alpha val="25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3399"/>
                </a:solidFill>
              </a:rPr>
              <a:t>Model performance is not consistent across training campaign duration, </a:t>
            </a:r>
          </a:p>
          <a:p>
            <a:pPr algn="ctr"/>
            <a:r>
              <a:rPr lang="en-US" sz="1800" dirty="0">
                <a:solidFill>
                  <a:srgbClr val="003399"/>
                </a:solidFill>
              </a:rPr>
              <a:t>implying inconsistent student personalization </a:t>
            </a:r>
          </a:p>
        </p:txBody>
      </p:sp>
    </p:spTree>
    <p:extLst>
      <p:ext uri="{BB962C8B-B14F-4D97-AF65-F5344CB8AC3E}">
        <p14:creationId xmlns:p14="http://schemas.microsoft.com/office/powerpoint/2010/main" val="2813588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Trials</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Recommendation time was recorded for 331 individual recommendations generated using the full hybrid model</a:t>
            </a:r>
          </a:p>
          <a:p>
            <a:pPr marL="285750" indent="-28575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Average recommendation time of</a:t>
            </a:r>
            <a:r>
              <a:rPr lang="en-US" dirty="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 8.14 seconds</a:t>
            </a:r>
          </a:p>
          <a:p>
            <a:pPr marL="285750" indent="-28575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Slowest time of 10.05 seconds</a:t>
            </a:r>
          </a:p>
        </p:txBody>
      </p:sp>
      <p:sp>
        <p:nvSpPr>
          <p:cNvPr id="5" name="Rectangle 4">
            <a:extLst>
              <a:ext uri="{FF2B5EF4-FFF2-40B4-BE49-F238E27FC236}">
                <a16:creationId xmlns:a16="http://schemas.microsoft.com/office/drawing/2014/main" id="{CDAB8876-9C95-F241-BD22-DE81F6DE897E}"/>
              </a:ext>
            </a:extLst>
          </p:cNvPr>
          <p:cNvSpPr/>
          <p:nvPr/>
        </p:nvSpPr>
        <p:spPr>
          <a:xfrm>
            <a:off x="194666" y="5614386"/>
            <a:ext cx="8754667" cy="705080"/>
          </a:xfrm>
          <a:prstGeom prst="rect">
            <a:avLst/>
          </a:prstGeom>
          <a:solidFill>
            <a:srgbClr val="3DACFF">
              <a:alpha val="25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3399"/>
                </a:solidFill>
              </a:rPr>
              <a:t>Recommendations are generated in only 8 seconds.</a:t>
            </a:r>
          </a:p>
        </p:txBody>
      </p:sp>
    </p:spTree>
    <p:extLst>
      <p:ext uri="{BB962C8B-B14F-4D97-AF65-F5344CB8AC3E}">
        <p14:creationId xmlns:p14="http://schemas.microsoft.com/office/powerpoint/2010/main" val="1116800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Contributions</a:t>
            </a:r>
          </a:p>
        </p:txBody>
      </p:sp>
      <p:sp>
        <p:nvSpPr>
          <p:cNvPr id="3" name="Content Placeholder 2"/>
          <p:cNvSpPr>
            <a:spLocks noGrp="1"/>
          </p:cNvSpPr>
          <p:nvPr>
            <p:ph idx="1"/>
          </p:nvPr>
        </p:nvSpPr>
        <p:spPr/>
        <p:txBody>
          <a:bodyPr/>
          <a:lstStyle/>
          <a:p>
            <a:pPr marL="342900" indent="-342900">
              <a:buFont typeface="+mj-lt"/>
              <a:buAutoNum type="arabicPeriod"/>
            </a:pPr>
            <a:r>
              <a:rPr lang="en-US" dirty="0"/>
              <a:t>First existing model for flight event recommendations</a:t>
            </a:r>
          </a:p>
          <a:p>
            <a:pPr marL="342900" indent="-342900">
              <a:buFont typeface="+mj-lt"/>
              <a:buAutoNum type="arabicPeriod"/>
            </a:pPr>
            <a:endParaRPr lang="en-US" dirty="0"/>
          </a:p>
          <a:p>
            <a:pPr marL="342900" indent="-342900">
              <a:buFont typeface="+mj-lt"/>
              <a:buAutoNum type="arabicPeriod"/>
            </a:pPr>
            <a:r>
              <a:rPr lang="en-US" dirty="0"/>
              <a:t>Flight planning time reduced to seconds, allowing IP time reallocation to personalized student development. Potential to </a:t>
            </a:r>
            <a:r>
              <a:rPr lang="en-US" b="1" u="sng" dirty="0"/>
              <a:t>save 500+ hours</a:t>
            </a:r>
            <a:r>
              <a:rPr lang="en-US" dirty="0"/>
              <a:t> per PTN class</a:t>
            </a:r>
          </a:p>
          <a:p>
            <a:pPr marL="342900" indent="-342900">
              <a:buFont typeface="+mj-lt"/>
              <a:buAutoNum type="arabicPeriod"/>
            </a:pPr>
            <a:endParaRPr lang="en-US" dirty="0"/>
          </a:p>
          <a:p>
            <a:pPr marL="342900" indent="-342900">
              <a:buFont typeface="+mj-lt"/>
              <a:buAutoNum type="arabicPeriod"/>
            </a:pPr>
            <a:r>
              <a:rPr lang="en-US" dirty="0"/>
              <a:t>Applications of automated planning go </a:t>
            </a:r>
            <a:r>
              <a:rPr lang="en-US" b="1" u="sng" dirty="0"/>
              <a:t>beyond PTN</a:t>
            </a:r>
          </a:p>
          <a:p>
            <a:pPr marL="628650" lvl="2" indent="-342900"/>
            <a:r>
              <a:rPr lang="en-US" dirty="0"/>
              <a:t>Other Formal Training Units</a:t>
            </a:r>
          </a:p>
          <a:p>
            <a:pPr marL="628650" lvl="2" indent="-342900"/>
            <a:r>
              <a:rPr lang="en-US" dirty="0"/>
              <a:t>Provide competent training guidance in non-AETC training environments</a:t>
            </a:r>
          </a:p>
          <a:p>
            <a:pPr marL="628650" lvl="2" indent="-342900"/>
            <a:r>
              <a:rPr lang="en-US" dirty="0"/>
              <a:t>Help create efficient flight profiles for operational Air Force needs</a:t>
            </a:r>
          </a:p>
          <a:p>
            <a:pPr marL="342900" indent="-342900">
              <a:buFont typeface="+mj-lt"/>
              <a:buAutoNum type="arabicPeriod"/>
            </a:pPr>
            <a:endParaRPr lang="en-US" dirty="0"/>
          </a:p>
          <a:p>
            <a:pPr marL="342900" indent="-342900">
              <a:buFont typeface="+mj-lt"/>
              <a:buAutoNum type="arabicPeriod"/>
            </a:pPr>
            <a:r>
              <a:rPr lang="en-US" dirty="0"/>
              <a:t>Development of </a:t>
            </a:r>
            <a:r>
              <a:rPr lang="en-US" b="1" u="sng" dirty="0"/>
              <a:t>new training progress metric </a:t>
            </a:r>
            <a:r>
              <a:rPr lang="en-US" dirty="0"/>
              <a:t>allows for </a:t>
            </a:r>
            <a:r>
              <a:rPr lang="en-US" b="1" u="sng" dirty="0"/>
              <a:t>unambiguous performance tracking </a:t>
            </a:r>
            <a:r>
              <a:rPr lang="en-US" dirty="0"/>
              <a:t>and comparison between pilot training students.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69148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4" name="Content Placeholder 3"/>
          <p:cNvSpPr>
            <a:spLocks noGrp="1"/>
          </p:cNvSpPr>
          <p:nvPr>
            <p:ph idx="1"/>
          </p:nvPr>
        </p:nvSpPr>
        <p:spPr/>
        <p:txBody>
          <a:bodyPr/>
          <a:lstStyle/>
          <a:p>
            <a:pPr marL="285750" indent="-285750">
              <a:buFont typeface="Arial" panose="020B0604020202020204" pitchFamily="34" charset="0"/>
              <a:buChar char="•"/>
            </a:pPr>
            <a:r>
              <a:rPr lang="en-US" sz="1600" dirty="0">
                <a:latin typeface="+mn-lt"/>
                <a:cs typeface="Calibri" panose="020F0502020204030204" pitchFamily="34" charset="0"/>
              </a:rPr>
              <a:t>Current pilot shortage of roughly 2,000 pilots (~10%), and 1,000 fighter pilots (~27%) </a:t>
            </a:r>
          </a:p>
          <a:p>
            <a:pPr marL="285750" indent="-285750">
              <a:buFont typeface="Arial" panose="020B0604020202020204" pitchFamily="34" charset="0"/>
              <a:buChar char="•"/>
            </a:pPr>
            <a:endParaRPr lang="en-US" sz="1600" dirty="0">
              <a:latin typeface="+mn-lt"/>
              <a:cs typeface="Calibri" panose="020F0502020204030204" pitchFamily="34" charset="0"/>
            </a:endParaRPr>
          </a:p>
          <a:p>
            <a:pPr marL="285750" indent="-285750">
              <a:buFont typeface="Arial" panose="020B0604020202020204" pitchFamily="34" charset="0"/>
              <a:buChar char="•"/>
            </a:pPr>
            <a:r>
              <a:rPr lang="en-US" sz="1600" dirty="0">
                <a:latin typeface="+mn-lt"/>
                <a:cs typeface="Calibri" panose="020F0502020204030204" pitchFamily="34" charset="0"/>
              </a:rPr>
              <a:t>Pilot production stems from the ability to efficiently and effectively train pilots</a:t>
            </a:r>
          </a:p>
          <a:p>
            <a:pPr marL="571500" lvl="2"/>
            <a:r>
              <a:rPr lang="en-US" sz="1600" dirty="0">
                <a:latin typeface="+mn-lt"/>
                <a:cs typeface="Calibri" panose="020F0502020204030204" pitchFamily="34" charset="0"/>
              </a:rPr>
              <a:t>Current pipeline takes ~12 months to complete, excluding casual status time</a:t>
            </a:r>
          </a:p>
          <a:p>
            <a:pPr marL="571500" lvl="2"/>
            <a:endParaRPr lang="en-US" sz="1600" dirty="0">
              <a:latin typeface="+mn-lt"/>
              <a:cs typeface="Calibri" panose="020F0502020204030204" pitchFamily="34" charset="0"/>
            </a:endParaRPr>
          </a:p>
          <a:p>
            <a:pPr marL="285750" indent="-285750">
              <a:buFont typeface="Arial" panose="020B0604020202020204" pitchFamily="34" charset="0"/>
              <a:buChar char="•"/>
            </a:pPr>
            <a:r>
              <a:rPr lang="en-US" sz="1600" dirty="0">
                <a:latin typeface="+mn-lt"/>
                <a:cs typeface="Calibri" panose="020F0502020204030204" pitchFamily="34" charset="0"/>
              </a:rPr>
              <a:t>Increasing pilot production via the traditional pilot training pipeline requires an increase in funding, equipment, and manpower resources that are currently unobtainable. </a:t>
            </a:r>
          </a:p>
          <a:p>
            <a:pPr marL="285750" indent="-285750">
              <a:buFont typeface="Arial" panose="020B0604020202020204" pitchFamily="34" charset="0"/>
              <a:buChar char="•"/>
            </a:pPr>
            <a:endParaRPr lang="en-US" sz="1600" dirty="0">
              <a:latin typeface="+mn-lt"/>
              <a:cs typeface="Calibri" panose="020F0502020204030204" pitchFamily="34" charset="0"/>
            </a:endParaRPr>
          </a:p>
          <a:p>
            <a:pPr marL="285750" indent="-285750">
              <a:buFont typeface="Arial" panose="020B0604020202020204" pitchFamily="34" charset="0"/>
              <a:buChar char="•"/>
            </a:pPr>
            <a:r>
              <a:rPr lang="en-US" sz="1600" dirty="0">
                <a:latin typeface="+mn-lt"/>
                <a:cs typeface="Calibri" panose="020F0502020204030204" pitchFamily="34" charset="0"/>
              </a:rPr>
              <a:t>Air Force must move past traditional methods and implement virtual and constructive training in order to meet current and future force readiness demands</a:t>
            </a:r>
          </a:p>
          <a:p>
            <a:pPr marL="285750" indent="-285750">
              <a:buFont typeface="Arial" panose="020B0604020202020204" pitchFamily="34" charset="0"/>
              <a:buChar char="•"/>
            </a:pPr>
            <a:endParaRPr lang="en-US" sz="1600" dirty="0">
              <a:latin typeface="+mn-lt"/>
              <a:cs typeface="Calibri" panose="020F0502020204030204" pitchFamily="34" charset="0"/>
            </a:endParaRPr>
          </a:p>
          <a:p>
            <a:pPr marL="285750" indent="-285750">
              <a:buFont typeface="Arial" panose="020B0604020202020204" pitchFamily="34" charset="0"/>
              <a:buChar char="•"/>
            </a:pPr>
            <a:r>
              <a:rPr lang="en-US" sz="1600" dirty="0">
                <a:latin typeface="+mn-lt"/>
                <a:cs typeface="Calibri" panose="020F0502020204030204" pitchFamily="34" charset="0"/>
              </a:rPr>
              <a:t>Gamification in training </a:t>
            </a:r>
            <a:r>
              <a:rPr lang="en-US" sz="1600" dirty="0">
                <a:latin typeface="+mn-lt"/>
                <a:cs typeface="Calibri" panose="020F0502020204030204" pitchFamily="34" charset="0"/>
                <a:sym typeface="Wingdings" pitchFamily="2" charset="2"/>
              </a:rPr>
              <a:t> </a:t>
            </a:r>
            <a:r>
              <a:rPr lang="en-US" sz="1600" dirty="0">
                <a:latin typeface="+mn-lt"/>
                <a:cs typeface="Calibri" panose="020F0502020204030204" pitchFamily="34" charset="0"/>
              </a:rPr>
              <a:t>Pilot Training Next represents the Air Force’s best current option to increase and sustain the ranks. </a:t>
            </a:r>
          </a:p>
          <a:p>
            <a:pPr marL="285750" indent="-285750">
              <a:buFont typeface="Arial" panose="020B0604020202020204" pitchFamily="34" charset="0"/>
              <a:buChar char="•"/>
            </a:pPr>
            <a:endParaRPr lang="en-US" sz="1600" dirty="0">
              <a:latin typeface="+mn-lt"/>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“sometimes now you can do more in a simulation that you can do actually up in the air”</a:t>
            </a:r>
          </a:p>
          <a:p>
            <a:r>
              <a:rPr lang="en-US" sz="18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 The Honorable Heather Wilson,</a:t>
            </a:r>
          </a:p>
          <a:p>
            <a:r>
              <a:rPr lang="en-US" sz="1200" i="1" dirty="0">
                <a:latin typeface="Calibri" panose="020F0502020204030204" pitchFamily="34" charset="0"/>
                <a:cs typeface="Calibri" panose="020F0502020204030204" pitchFamily="34" charset="0"/>
              </a:rPr>
              <a:t>				   Former United States Secretary of the Air Force</a:t>
            </a:r>
          </a:p>
        </p:txBody>
      </p:sp>
    </p:spTree>
    <p:extLst>
      <p:ext uri="{BB962C8B-B14F-4D97-AF65-F5344CB8AC3E}">
        <p14:creationId xmlns:p14="http://schemas.microsoft.com/office/powerpoint/2010/main" val="1916274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a:t>
            </a:r>
          </a:p>
        </p:txBody>
      </p:sp>
      <p:sp>
        <p:nvSpPr>
          <p:cNvPr id="4" name="Content Placeholder 2">
            <a:extLst>
              <a:ext uri="{FF2B5EF4-FFF2-40B4-BE49-F238E27FC236}">
                <a16:creationId xmlns:a16="http://schemas.microsoft.com/office/drawing/2014/main" id="{54E6575A-012B-8643-8BA5-0AE411996991}"/>
              </a:ext>
            </a:extLst>
          </p:cNvPr>
          <p:cNvSpPr>
            <a:spLocks noGrp="1"/>
          </p:cNvSpPr>
          <p:nvPr>
            <p:ph idx="1"/>
          </p:nvPr>
        </p:nvSpPr>
        <p:spPr>
          <a:xfrm>
            <a:off x="628650" y="1154545"/>
            <a:ext cx="7886700" cy="5022418"/>
          </a:xfrm>
        </p:spPr>
        <p:txBody>
          <a:bodyPr/>
          <a:lstStyle/>
          <a:p>
            <a:pPr marL="342900" indent="-342900">
              <a:buFont typeface="Arial" panose="020B0604020202020204" pitchFamily="34" charset="0"/>
              <a:buChar char="•"/>
            </a:pPr>
            <a:r>
              <a:rPr lang="en-US" dirty="0"/>
              <a:t>Reinforcement Learning Component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Content-Based Model Tuning and Alternatives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Improvements to Event Utility Calculations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Incorporation of probability of progress into event utilities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Incorporation of expected event performances before proficiency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3143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31C7-E5CE-1E40-9EC6-BC6B2EC2A47F}"/>
              </a:ext>
            </a:extLst>
          </p:cNvPr>
          <p:cNvSpPr>
            <a:spLocks noGrp="1"/>
          </p:cNvSpPr>
          <p:nvPr>
            <p:ph type="title"/>
          </p:nvPr>
        </p:nvSpPr>
        <p:spPr/>
        <p:txBody>
          <a:bodyPr/>
          <a:lstStyle/>
          <a:p>
            <a:r>
              <a:rPr lang="en-US" dirty="0"/>
              <a:t>Instructor Pilot Inputs</a:t>
            </a:r>
          </a:p>
        </p:txBody>
      </p:sp>
      <p:sp>
        <p:nvSpPr>
          <p:cNvPr id="3" name="Content Placeholder 2">
            <a:extLst>
              <a:ext uri="{FF2B5EF4-FFF2-40B4-BE49-F238E27FC236}">
                <a16:creationId xmlns:a16="http://schemas.microsoft.com/office/drawing/2014/main" id="{87129690-2624-B045-BE20-4C655DD9DB1D}"/>
              </a:ext>
            </a:extLst>
          </p:cNvPr>
          <p:cNvSpPr>
            <a:spLocks noGrp="1"/>
          </p:cNvSpPr>
          <p:nvPr>
            <p:ph idx="1"/>
          </p:nvPr>
        </p:nvSpPr>
        <p:spPr>
          <a:xfrm>
            <a:off x="628650" y="1154545"/>
            <a:ext cx="4370862" cy="5022418"/>
          </a:xfrm>
        </p:spPr>
        <p:txBody>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Students are tracked by a </a:t>
            </a:r>
            <a:r>
              <a:rPr lang="en-US" u="sng" dirty="0">
                <a:latin typeface="Calibri" panose="020F0502020204030204" pitchFamily="34" charset="0"/>
                <a:cs typeface="Calibri" panose="020F0502020204030204" pitchFamily="34" charset="0"/>
              </a:rPr>
              <a:t>student ID</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Each grade sheet input corresponds to an individual training exercise</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Training exercises are numbered. Recommendations are for the </a:t>
            </a:r>
            <a:r>
              <a:rPr lang="en-US" u="sng" dirty="0">
                <a:latin typeface="Calibri" panose="020F0502020204030204" pitchFamily="34" charset="0"/>
                <a:cs typeface="Calibri" panose="020F0502020204030204" pitchFamily="34" charset="0"/>
              </a:rPr>
              <a:t>next training exercise</a:t>
            </a:r>
            <a:r>
              <a:rPr lang="en-US" dirty="0">
                <a:latin typeface="Calibri" panose="020F0502020204030204" pitchFamily="34" charset="0"/>
                <a:cs typeface="Calibri" panose="020F0502020204030204" pitchFamily="34" charset="0"/>
              </a:rPr>
              <a:t> of the student’s training campaign</a:t>
            </a:r>
          </a:p>
          <a:p>
            <a:endParaRPr lang="en-US" dirty="0"/>
          </a:p>
        </p:txBody>
      </p:sp>
      <p:pic>
        <p:nvPicPr>
          <p:cNvPr id="4" name="Picture 3">
            <a:extLst>
              <a:ext uri="{FF2B5EF4-FFF2-40B4-BE49-F238E27FC236}">
                <a16:creationId xmlns:a16="http://schemas.microsoft.com/office/drawing/2014/main" id="{0A608529-ED6E-7F48-B245-B1F2043E7FB5}"/>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l="14804" r="14489" b="6171"/>
          <a:stretch/>
        </p:blipFill>
        <p:spPr>
          <a:xfrm>
            <a:off x="4999512" y="1154545"/>
            <a:ext cx="3811835" cy="4165683"/>
          </a:xfrm>
          <a:prstGeom prst="rect">
            <a:avLst/>
          </a:prstGeom>
        </p:spPr>
      </p:pic>
      <p:sp>
        <p:nvSpPr>
          <p:cNvPr id="7" name="Rectangle 6">
            <a:extLst>
              <a:ext uri="{FF2B5EF4-FFF2-40B4-BE49-F238E27FC236}">
                <a16:creationId xmlns:a16="http://schemas.microsoft.com/office/drawing/2014/main" id="{A1648C32-2843-1946-86D2-F42ACDA29A51}"/>
              </a:ext>
            </a:extLst>
          </p:cNvPr>
          <p:cNvSpPr/>
          <p:nvPr/>
        </p:nvSpPr>
        <p:spPr>
          <a:xfrm>
            <a:off x="194666" y="5614386"/>
            <a:ext cx="8754667" cy="705080"/>
          </a:xfrm>
          <a:prstGeom prst="rect">
            <a:avLst/>
          </a:prstGeom>
          <a:solidFill>
            <a:srgbClr val="3DACFF">
              <a:alpha val="25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03399"/>
                </a:solidFill>
              </a:rPr>
              <a:t>The user is only required to provide student ID and the upcoming exercise number that they intent to receive flight recommendations for.</a:t>
            </a:r>
          </a:p>
        </p:txBody>
      </p:sp>
      <p:sp>
        <p:nvSpPr>
          <p:cNvPr id="8" name="TextBox 7">
            <a:extLst>
              <a:ext uri="{FF2B5EF4-FFF2-40B4-BE49-F238E27FC236}">
                <a16:creationId xmlns:a16="http://schemas.microsoft.com/office/drawing/2014/main" id="{94EFAAE6-A451-CE45-9DD8-00FDACA1F217}"/>
              </a:ext>
            </a:extLst>
          </p:cNvPr>
          <p:cNvSpPr txBox="1"/>
          <p:nvPr/>
        </p:nvSpPr>
        <p:spPr>
          <a:xfrm>
            <a:off x="5986732" y="2147977"/>
            <a:ext cx="1017917" cy="246221"/>
          </a:xfrm>
          <a:prstGeom prst="rect">
            <a:avLst/>
          </a:prstGeom>
          <a:noFill/>
        </p:spPr>
        <p:txBody>
          <a:bodyPr wrap="square" rtlCol="0">
            <a:spAutoFit/>
          </a:bodyPr>
          <a:lstStyle/>
          <a:p>
            <a:r>
              <a:rPr lang="en-US" sz="1000" dirty="0">
                <a:solidFill>
                  <a:schemeClr val="bg1"/>
                </a:solidFill>
              </a:rPr>
              <a:t>Student ID</a:t>
            </a:r>
          </a:p>
        </p:txBody>
      </p:sp>
      <p:sp>
        <p:nvSpPr>
          <p:cNvPr id="9" name="TextBox 8">
            <a:extLst>
              <a:ext uri="{FF2B5EF4-FFF2-40B4-BE49-F238E27FC236}">
                <a16:creationId xmlns:a16="http://schemas.microsoft.com/office/drawing/2014/main" id="{E46DCB7F-887A-B542-8EDA-DAB6DA693EFF}"/>
              </a:ext>
            </a:extLst>
          </p:cNvPr>
          <p:cNvSpPr txBox="1"/>
          <p:nvPr/>
        </p:nvSpPr>
        <p:spPr>
          <a:xfrm>
            <a:off x="5986731" y="2565245"/>
            <a:ext cx="1017917" cy="246221"/>
          </a:xfrm>
          <a:prstGeom prst="rect">
            <a:avLst/>
          </a:prstGeom>
          <a:noFill/>
        </p:spPr>
        <p:txBody>
          <a:bodyPr wrap="square" rtlCol="0">
            <a:spAutoFit/>
          </a:bodyPr>
          <a:lstStyle/>
          <a:p>
            <a:r>
              <a:rPr lang="en-US" sz="1000" dirty="0">
                <a:solidFill>
                  <a:schemeClr val="bg1"/>
                </a:solidFill>
              </a:rPr>
              <a:t>Exercise #</a:t>
            </a:r>
          </a:p>
        </p:txBody>
      </p:sp>
    </p:spTree>
    <p:extLst>
      <p:ext uri="{BB962C8B-B14F-4D97-AF65-F5344CB8AC3E}">
        <p14:creationId xmlns:p14="http://schemas.microsoft.com/office/powerpoint/2010/main" val="4117263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77DE6-179F-694A-A040-01CBD78AE298}"/>
              </a:ext>
            </a:extLst>
          </p:cNvPr>
          <p:cNvSpPr>
            <a:spLocks noGrp="1"/>
          </p:cNvSpPr>
          <p:nvPr>
            <p:ph type="title"/>
          </p:nvPr>
        </p:nvSpPr>
        <p:spPr/>
        <p:txBody>
          <a:bodyPr/>
          <a:lstStyle/>
          <a:p>
            <a:r>
              <a:rPr lang="en-US" dirty="0"/>
              <a:t>Prototype Example</a:t>
            </a:r>
          </a:p>
        </p:txBody>
      </p:sp>
      <p:pic>
        <p:nvPicPr>
          <p:cNvPr id="4" name="Online Media 3" descr="demoVideo.mov">
            <a:hlinkClick r:id="" action="ppaction://media"/>
            <a:extLst>
              <a:ext uri="{FF2B5EF4-FFF2-40B4-BE49-F238E27FC236}">
                <a16:creationId xmlns:a16="http://schemas.microsoft.com/office/drawing/2014/main" id="{01610BE2-DDA9-944D-9632-ABBAFEB6C0A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03535" y="1030026"/>
            <a:ext cx="8336930" cy="5276028"/>
          </a:xfrm>
        </p:spPr>
      </p:pic>
    </p:spTree>
    <p:extLst>
      <p:ext uri="{BB962C8B-B14F-4D97-AF65-F5344CB8AC3E}">
        <p14:creationId xmlns:p14="http://schemas.microsoft.com/office/powerpoint/2010/main" val="279151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3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2A5D8-AAFF-F148-BBD8-BFA484F6E82D}"/>
              </a:ext>
            </a:extLst>
          </p:cNvPr>
          <p:cNvSpPr>
            <a:spLocks noGrp="1"/>
          </p:cNvSpPr>
          <p:nvPr>
            <p:ph type="title"/>
          </p:nvPr>
        </p:nvSpPr>
        <p:spPr/>
        <p:txBody>
          <a:bodyPr/>
          <a:lstStyle/>
          <a:p>
            <a:r>
              <a:rPr lang="en-US" dirty="0"/>
              <a:t>Recommendation Example</a:t>
            </a:r>
          </a:p>
        </p:txBody>
      </p:sp>
      <p:sp>
        <p:nvSpPr>
          <p:cNvPr id="8" name="TextBox 7">
            <a:extLst>
              <a:ext uri="{FF2B5EF4-FFF2-40B4-BE49-F238E27FC236}">
                <a16:creationId xmlns:a16="http://schemas.microsoft.com/office/drawing/2014/main" id="{A5BC77B8-295B-B44C-BF39-3A5A2387277B}"/>
              </a:ext>
            </a:extLst>
          </p:cNvPr>
          <p:cNvSpPr txBox="1"/>
          <p:nvPr/>
        </p:nvSpPr>
        <p:spPr>
          <a:xfrm>
            <a:off x="0" y="1117612"/>
            <a:ext cx="9144000" cy="338554"/>
          </a:xfrm>
          <a:prstGeom prst="rect">
            <a:avLst/>
          </a:prstGeom>
          <a:noFill/>
        </p:spPr>
        <p:txBody>
          <a:bodyPr wrap="square" rtlCol="0">
            <a:spAutoFit/>
          </a:bodyPr>
          <a:lstStyle/>
          <a:p>
            <a:pPr algn="ctr"/>
            <a:r>
              <a:rPr lang="en-US" sz="1600" kern="1200" dirty="0">
                <a:solidFill>
                  <a:prstClr val="black"/>
                </a:solidFill>
                <a:latin typeface="Calibri" panose="020F0502020204030204"/>
                <a:ea typeface="+mn-ea"/>
                <a:cs typeface="+mn-cs"/>
              </a:rPr>
              <a:t>The following 31 training events are recommended on training exercise </a:t>
            </a:r>
            <a:r>
              <a:rPr lang="en-US" sz="1600" u="sng" kern="1200" dirty="0">
                <a:solidFill>
                  <a:prstClr val="black"/>
                </a:solidFill>
                <a:latin typeface="Calibri" panose="020F0502020204030204"/>
                <a:ea typeface="+mn-ea"/>
                <a:cs typeface="+mn-cs"/>
              </a:rPr>
              <a:t>55</a:t>
            </a:r>
            <a:r>
              <a:rPr lang="en-US" sz="1600" kern="1200" dirty="0">
                <a:solidFill>
                  <a:prstClr val="black"/>
                </a:solidFill>
                <a:latin typeface="Calibri" panose="020F0502020204030204"/>
                <a:ea typeface="+mn-ea"/>
                <a:cs typeface="+mn-cs"/>
              </a:rPr>
              <a:t> for the student with ID:  </a:t>
            </a:r>
            <a:r>
              <a:rPr lang="en-US" sz="1600" u="sng" kern="1200" dirty="0">
                <a:solidFill>
                  <a:prstClr val="black"/>
                </a:solidFill>
                <a:latin typeface="Calibri" panose="020F0502020204030204"/>
                <a:ea typeface="+mn-ea"/>
                <a:cs typeface="+mn-cs"/>
              </a:rPr>
              <a:t>3</a:t>
            </a:r>
          </a:p>
        </p:txBody>
      </p:sp>
      <p:graphicFrame>
        <p:nvGraphicFramePr>
          <p:cNvPr id="9" name="Table 8">
            <a:extLst>
              <a:ext uri="{FF2B5EF4-FFF2-40B4-BE49-F238E27FC236}">
                <a16:creationId xmlns:a16="http://schemas.microsoft.com/office/drawing/2014/main" id="{DC120DB2-74F8-1C4A-BF58-EA94FD8EF12C}"/>
              </a:ext>
            </a:extLst>
          </p:cNvPr>
          <p:cNvGraphicFramePr>
            <a:graphicFrameLocks noGrp="1"/>
          </p:cNvGraphicFramePr>
          <p:nvPr>
            <p:extLst>
              <p:ext uri="{D42A27DB-BD31-4B8C-83A1-F6EECF244321}">
                <p14:modId xmlns:p14="http://schemas.microsoft.com/office/powerpoint/2010/main" val="217367020"/>
              </p:ext>
            </p:extLst>
          </p:nvPr>
        </p:nvGraphicFramePr>
        <p:xfrm>
          <a:off x="618672" y="1742507"/>
          <a:ext cx="7906656" cy="2820184"/>
        </p:xfrm>
        <a:graphic>
          <a:graphicData uri="http://schemas.openxmlformats.org/drawingml/2006/table">
            <a:tbl>
              <a:tblPr firstRow="1" bandRow="1"/>
              <a:tblGrid>
                <a:gridCol w="1995714">
                  <a:extLst>
                    <a:ext uri="{9D8B030D-6E8A-4147-A177-3AD203B41FA5}">
                      <a16:colId xmlns:a16="http://schemas.microsoft.com/office/drawing/2014/main" val="838553013"/>
                    </a:ext>
                  </a:extLst>
                </a:gridCol>
                <a:gridCol w="1959428">
                  <a:extLst>
                    <a:ext uri="{9D8B030D-6E8A-4147-A177-3AD203B41FA5}">
                      <a16:colId xmlns:a16="http://schemas.microsoft.com/office/drawing/2014/main" val="1832451544"/>
                    </a:ext>
                  </a:extLst>
                </a:gridCol>
                <a:gridCol w="2307772">
                  <a:extLst>
                    <a:ext uri="{9D8B030D-6E8A-4147-A177-3AD203B41FA5}">
                      <a16:colId xmlns:a16="http://schemas.microsoft.com/office/drawing/2014/main" val="1877731865"/>
                    </a:ext>
                  </a:extLst>
                </a:gridCol>
                <a:gridCol w="1643742">
                  <a:extLst>
                    <a:ext uri="{9D8B030D-6E8A-4147-A177-3AD203B41FA5}">
                      <a16:colId xmlns:a16="http://schemas.microsoft.com/office/drawing/2014/main" val="3464530426"/>
                    </a:ext>
                  </a:extLst>
                </a:gridCol>
              </a:tblGrid>
              <a:tr h="301196">
                <a:tc>
                  <a:txBody>
                    <a:bodyPr/>
                    <a:lstStyle>
                      <a:lvl1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9pPr>
                    </a:lstStyle>
                    <a:p>
                      <a:r>
                        <a:rPr lang="en-US" dirty="0">
                          <a:ln>
                            <a:noFill/>
                          </a:ln>
                          <a:solidFill>
                            <a:schemeClr val="tx1"/>
                          </a:solidFill>
                        </a:rPr>
                        <a:t>Graded Events (31)</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9pPr>
                    </a:lstStyle>
                    <a:p>
                      <a:endParaRPr lang="en-US" dirty="0"/>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9pPr>
                    </a:lstStyle>
                    <a:p>
                      <a:endParaRPr lang="en-US"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1pPr>
                      <a:lvl2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2pPr>
                      <a:lvl3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3pPr>
                      <a:lvl4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4pPr>
                      <a:lvl5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5pPr>
                      <a:lvl6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6pPr>
                      <a:lvl7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7pPr>
                      <a:lvl8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8pPr>
                      <a:lvl9pPr marR="0" algn="l" rtl="0">
                        <a:lnSpc>
                          <a:spcPct val="100000"/>
                        </a:lnSpc>
                        <a:spcBef>
                          <a:spcPts val="0"/>
                        </a:spcBef>
                        <a:spcAft>
                          <a:spcPts val="0"/>
                        </a:spcAft>
                        <a:buNone/>
                        <a:defRPr sz="1400" b="1" i="0" u="none" strike="noStrike" cap="none">
                          <a:solidFill>
                            <a:schemeClr val="lt1"/>
                          </a:solidFill>
                          <a:latin typeface="Calibri" panose="020F0502020204030204"/>
                          <a:sym typeface="Arial"/>
                        </a:defRPr>
                      </a:lvl9pPr>
                    </a:lstStyle>
                    <a:p>
                      <a:r>
                        <a:rPr lang="en-US" dirty="0">
                          <a:solidFill>
                            <a:schemeClr val="tx1"/>
                          </a:solidFill>
                        </a:rPr>
                        <a:t>Event Category </a:t>
                      </a:r>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376329612"/>
                  </a:ext>
                </a:extLst>
              </a:tr>
              <a:tr h="843350">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solidFill>
                            <a:schemeClr val="tx1"/>
                          </a:solidFill>
                        </a:rPr>
                        <a:t>Mission Analysis/Products </a:t>
                      </a:r>
                    </a:p>
                    <a:p>
                      <a:r>
                        <a:rPr lang="en-US" sz="1000" dirty="0">
                          <a:solidFill>
                            <a:schemeClr val="tx1"/>
                          </a:solidFill>
                        </a:rPr>
                        <a:t>Ground Ops </a:t>
                      </a:r>
                    </a:p>
                    <a:p>
                      <a:r>
                        <a:rPr lang="en-US" sz="1000" dirty="0">
                          <a:solidFill>
                            <a:schemeClr val="tx1"/>
                          </a:solidFill>
                        </a:rPr>
                        <a:t>Takeoff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Basic Aircraft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Cross-Check </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Enroute Descent / Recovery </a:t>
                      </a:r>
                    </a:p>
                    <a:p>
                      <a:r>
                        <a:rPr lang="en-US" sz="1000" dirty="0">
                          <a:solidFill>
                            <a:schemeClr val="tx1"/>
                          </a:solidFill>
                        </a:rPr>
                        <a:t>Inflight Checks</a:t>
                      </a:r>
                    </a:p>
                    <a:p>
                      <a:r>
                        <a:rPr lang="en-US" sz="1000" dirty="0">
                          <a:solidFill>
                            <a:schemeClr val="tx1"/>
                          </a:solidFill>
                        </a:rPr>
                        <a:t>Inflight Planning  </a:t>
                      </a:r>
                    </a:p>
                    <a:p>
                      <a:r>
                        <a:rPr lang="en-US" sz="1000" dirty="0">
                          <a:solidFill>
                            <a:schemeClr val="tx1"/>
                          </a:solidFill>
                        </a:rPr>
                        <a:t>Clearing / Visual Lookout </a:t>
                      </a:r>
                    </a:p>
                    <a:p>
                      <a:r>
                        <a:rPr lang="en-US" sz="1000" dirty="0">
                          <a:solidFill>
                            <a:schemeClr val="tx1"/>
                          </a:solidFill>
                        </a:rPr>
                        <a:t>Communication</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Risk Mgmt / Decision Making</a:t>
                      </a:r>
                    </a:p>
                    <a:p>
                      <a:r>
                        <a:rPr lang="en-US" sz="1000" dirty="0">
                          <a:solidFill>
                            <a:schemeClr val="tx1"/>
                          </a:solidFill>
                        </a:rPr>
                        <a:t>Situational Awareness </a:t>
                      </a:r>
                    </a:p>
                    <a:p>
                      <a:r>
                        <a:rPr lang="en-US" sz="1000" dirty="0">
                          <a:solidFill>
                            <a:schemeClr val="tx1"/>
                          </a:solidFill>
                        </a:rPr>
                        <a:t>Task Management </a:t>
                      </a:r>
                    </a:p>
                    <a:p>
                      <a:r>
                        <a:rPr lang="en-US" sz="1000" dirty="0">
                          <a:solidFill>
                            <a:schemeClr val="tx1"/>
                          </a:solidFill>
                        </a:rPr>
                        <a:t>Emergency Procedures </a:t>
                      </a:r>
                    </a:p>
                    <a:p>
                      <a:r>
                        <a:rPr lang="en-US" sz="1000" dirty="0">
                          <a:solidFill>
                            <a:schemeClr val="tx1"/>
                          </a:solidFill>
                        </a:rPr>
                        <a:t>General Knowledge </a:t>
                      </a:r>
                      <a:endParaRPr lang="en-US" sz="1000" dirty="0"/>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t>Basic (15)</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62460408"/>
                  </a:ext>
                </a:extLst>
              </a:tr>
              <a:tr h="240957">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solidFill>
                            <a:schemeClr val="tx1"/>
                          </a:solidFill>
                        </a:rPr>
                        <a:t>Overhead/Closed Pattern </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Landing</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tx1"/>
                        </a:solidFill>
                      </a:endParaRP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t>Pattern (2)</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656844792"/>
                  </a:ext>
                </a:extLst>
              </a:tr>
              <a:tr h="240957">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Non-Precision Final </a:t>
                      </a:r>
                      <a:endParaRPr lang="en-US" sz="1000" dirty="0"/>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endParaRPr lang="en-US" sz="1000" dirty="0"/>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t>Instrument (1)</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2162865614"/>
                  </a:ext>
                </a:extLst>
              </a:tr>
              <a:tr h="420262">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solidFill>
                            <a:schemeClr val="tx1"/>
                          </a:solidFill>
                        </a:rPr>
                        <a:t>G-Warmup / Awareness</a:t>
                      </a:r>
                    </a:p>
                    <a:p>
                      <a:r>
                        <a:rPr lang="en-US" sz="1000" dirty="0">
                          <a:solidFill>
                            <a:schemeClr val="tx1"/>
                          </a:solidFill>
                        </a:rPr>
                        <a:t>Fingertip (Wing)</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t>Straight Ahead Rejoin</a:t>
                      </a:r>
                    </a:p>
                    <a:p>
                      <a:r>
                        <a:rPr lang="en-US" sz="1000" dirty="0"/>
                        <a:t>Turning Rejoin</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solidFill>
                            <a:schemeClr val="tx1"/>
                          </a:solidFill>
                        </a:rPr>
                        <a:t>Position Change</a:t>
                      </a:r>
                    </a:p>
                    <a:p>
                      <a:r>
                        <a:rPr lang="en-US" sz="1000" dirty="0">
                          <a:solidFill>
                            <a:schemeClr val="tx1"/>
                          </a:solidFill>
                        </a:rPr>
                        <a:t>Flt Integrity / Wingman Consideration </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t>Basic Formation (6)</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1949598662"/>
                  </a:ext>
                </a:extLst>
              </a:tr>
              <a:tr h="391555">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solidFill>
                            <a:schemeClr val="tx1"/>
                          </a:solidFill>
                        </a:rPr>
                        <a:t>Delay 90</a:t>
                      </a:r>
                    </a:p>
                    <a:p>
                      <a:r>
                        <a:rPr lang="en-US" sz="1000" dirty="0">
                          <a:solidFill>
                            <a:schemeClr val="tx1"/>
                          </a:solidFill>
                        </a:rPr>
                        <a:t>Delay 45</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t>Hook turn</a:t>
                      </a:r>
                    </a:p>
                    <a:p>
                      <a:r>
                        <a:rPr lang="en-US" sz="1000" dirty="0"/>
                        <a:t>Shackle</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t>Cross turn</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t>Tactical Formation (5)</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644722785"/>
                  </a:ext>
                </a:extLst>
              </a:tr>
              <a:tr h="357762">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Course Mx</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t>LL GPS Integration</a:t>
                      </a:r>
                    </a:p>
                  </a:txBody>
                  <a:tcP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endParaRPr lang="en-US" dirty="0"/>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1pPr>
                      <a:lvl2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2pPr>
                      <a:lvl3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3pPr>
                      <a:lvl4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4pPr>
                      <a:lvl5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5pPr>
                      <a:lvl6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6pPr>
                      <a:lvl7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7pPr>
                      <a:lvl8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8pPr>
                      <a:lvl9pPr marR="0" algn="l" rtl="0">
                        <a:lnSpc>
                          <a:spcPct val="100000"/>
                        </a:lnSpc>
                        <a:spcBef>
                          <a:spcPts val="0"/>
                        </a:spcBef>
                        <a:spcAft>
                          <a:spcPts val="0"/>
                        </a:spcAft>
                        <a:buNone/>
                        <a:defRPr sz="1400" b="0" i="0" u="none" strike="noStrike" cap="none">
                          <a:solidFill>
                            <a:schemeClr val="dk1"/>
                          </a:solidFill>
                          <a:latin typeface="Calibri" panose="020F0502020204030204"/>
                          <a:sym typeface="Arial"/>
                        </a:defRPr>
                      </a:lvl9pPr>
                    </a:lstStyle>
                    <a:p>
                      <a:r>
                        <a:rPr lang="en-US" sz="1000" dirty="0"/>
                        <a:t>Low Level (2)</a:t>
                      </a:r>
                    </a:p>
                  </a:txBody>
                  <a:tcPr>
                    <a:lnL w="12700" cmpd="sng">
                      <a:solidFill>
                        <a:sysClr val="window" lastClr="FFFFFF"/>
                      </a:solidFill>
                    </a:lnL>
                    <a:lnR w="12700" cmpd="sng">
                      <a:solidFill>
                        <a:sysClr val="window" lastClr="FFFFFF"/>
                      </a:solidFill>
                    </a:lnR>
                    <a:lnT w="12700" cap="flat" cmpd="sng" algn="ctr">
                      <a:solidFill>
                        <a:sysClr val="window" lastClr="FFFFFF">
                          <a:lumMod val="85000"/>
                        </a:sysClr>
                      </a:solidFill>
                      <a:prstDash val="solid"/>
                      <a:round/>
                      <a:headEnd type="none" w="med" len="med"/>
                      <a:tailEnd type="none" w="med" len="med"/>
                    </a:lnT>
                    <a:lnB w="12700" cap="flat" cmpd="sng" algn="ctr">
                      <a:solidFill>
                        <a:sysClr val="window" lastClr="FFFFFF">
                          <a:lumMod val="8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95000"/>
                      </a:sysClr>
                    </a:solidFill>
                  </a:tcPr>
                </a:tc>
                <a:extLst>
                  <a:ext uri="{0D108BD9-81ED-4DB2-BD59-A6C34878D82A}">
                    <a16:rowId xmlns:a16="http://schemas.microsoft.com/office/drawing/2014/main" val="3959091834"/>
                  </a:ext>
                </a:extLst>
              </a:tr>
            </a:tbl>
          </a:graphicData>
        </a:graphic>
      </p:graphicFrame>
      <p:sp>
        <p:nvSpPr>
          <p:cNvPr id="10" name="Rectangle 9">
            <a:extLst>
              <a:ext uri="{FF2B5EF4-FFF2-40B4-BE49-F238E27FC236}">
                <a16:creationId xmlns:a16="http://schemas.microsoft.com/office/drawing/2014/main" id="{B77FE017-BEF1-4E4F-957C-A71BDE7FD8AF}"/>
              </a:ext>
            </a:extLst>
          </p:cNvPr>
          <p:cNvSpPr/>
          <p:nvPr/>
        </p:nvSpPr>
        <p:spPr>
          <a:xfrm>
            <a:off x="194666" y="5614386"/>
            <a:ext cx="8754667" cy="705080"/>
          </a:xfrm>
          <a:prstGeom prst="rect">
            <a:avLst/>
          </a:prstGeom>
          <a:solidFill>
            <a:srgbClr val="3DACFF">
              <a:alpha val="25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800" kern="1200" dirty="0">
                <a:solidFill>
                  <a:srgbClr val="003399"/>
                </a:solidFill>
                <a:latin typeface="Calibri" panose="020F0502020204030204"/>
              </a:rPr>
              <a:t>Final recommendations are presented as a set of flight events to be evaluated by </a:t>
            </a:r>
          </a:p>
          <a:p>
            <a:pPr lvl="0" algn="ctr">
              <a:defRPr/>
            </a:pPr>
            <a:r>
              <a:rPr lang="en-US" sz="1800" kern="1200" dirty="0">
                <a:solidFill>
                  <a:srgbClr val="003399"/>
                </a:solidFill>
                <a:latin typeface="Calibri" panose="020F0502020204030204"/>
              </a:rPr>
              <a:t>an Instructor Pilot on the student’s next training exercise.</a:t>
            </a:r>
          </a:p>
        </p:txBody>
      </p:sp>
    </p:spTree>
    <p:extLst>
      <p:ext uri="{BB962C8B-B14F-4D97-AF65-F5344CB8AC3E}">
        <p14:creationId xmlns:p14="http://schemas.microsoft.com/office/powerpoint/2010/main" val="2271091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B2604-E6BA-7D46-82EC-0971DAEF5AC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C1FC359-D382-C64E-AC05-FDFA55403892}"/>
              </a:ext>
            </a:extLst>
          </p:cNvPr>
          <p:cNvSpPr>
            <a:spLocks noGrp="1"/>
          </p:cNvSpPr>
          <p:nvPr>
            <p:ph idx="1"/>
          </p:nvPr>
        </p:nvSpPr>
        <p:spPr/>
        <p:txBody>
          <a:bodyPr/>
          <a:lstStyle/>
          <a:p>
            <a:pPr marL="285750" indent="-285750">
              <a:buFont typeface="Arial" panose="020B0604020202020204" pitchFamily="34" charset="0"/>
              <a:buChar char="•"/>
            </a:pPr>
            <a:r>
              <a:rPr lang="en-US" dirty="0"/>
              <a:t>Gathered significant insights from sparse data</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Room for data improvements and program standardization. </a:t>
            </a:r>
          </a:p>
          <a:p>
            <a:endParaRPr lang="en-US" dirty="0"/>
          </a:p>
          <a:p>
            <a:pPr marL="285750" indent="-285750">
              <a:buFont typeface="Arial" panose="020B0604020202020204" pitchFamily="34" charset="0"/>
              <a:buChar char="•"/>
            </a:pPr>
            <a:r>
              <a:rPr lang="en-US" dirty="0"/>
              <a:t>Proof of concept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Plenty of future work in recommendation improvement and integration</a:t>
            </a:r>
          </a:p>
          <a:p>
            <a:endParaRPr lang="en-US" dirty="0"/>
          </a:p>
        </p:txBody>
      </p:sp>
    </p:spTree>
    <p:extLst>
      <p:ext uri="{BB962C8B-B14F-4D97-AF65-F5344CB8AC3E}">
        <p14:creationId xmlns:p14="http://schemas.microsoft.com/office/powerpoint/2010/main" val="2300409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4" name="Content Placeholder 2">
            <a:extLst>
              <a:ext uri="{FF2B5EF4-FFF2-40B4-BE49-F238E27FC236}">
                <a16:creationId xmlns:a16="http://schemas.microsoft.com/office/drawing/2014/main" id="{D0C73E5F-C01C-B54D-901A-999BBE4F59CB}"/>
              </a:ext>
            </a:extLst>
          </p:cNvPr>
          <p:cNvSpPr>
            <a:spLocks noGrp="1"/>
          </p:cNvSpPr>
          <p:nvPr>
            <p:ph idx="1"/>
          </p:nvPr>
        </p:nvSpPr>
        <p:spPr>
          <a:xfrm>
            <a:off x="628650" y="1154545"/>
            <a:ext cx="7886700" cy="5022418"/>
          </a:xfrm>
        </p:spPr>
        <p:txBody>
          <a:bodyPr/>
          <a:lstStyle/>
          <a:p>
            <a:pPr marL="457200" indent="-457200">
              <a:buFont typeface="Arial" panose="020B0604020202020204" pitchFamily="34" charset="0"/>
              <a:buChar char="•"/>
            </a:pPr>
            <a:r>
              <a:rPr lang="en-US" sz="1600" dirty="0">
                <a:latin typeface="Calibri" panose="020F0502020204030204" pitchFamily="34" charset="0"/>
                <a:cs typeface="Calibri" panose="020F0502020204030204" pitchFamily="34" charset="0"/>
              </a:rPr>
              <a:t>Background and Introduction</a:t>
            </a:r>
          </a:p>
          <a:p>
            <a:pPr marL="457200" indent="-45720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1600" dirty="0">
                <a:latin typeface="Calibri" panose="020F0502020204030204" pitchFamily="34" charset="0"/>
                <a:cs typeface="Calibri" panose="020F0502020204030204" pitchFamily="34" charset="0"/>
              </a:rPr>
              <a:t>Research Objectives</a:t>
            </a:r>
          </a:p>
          <a:p>
            <a:pPr marL="457200" indent="-45720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1600" dirty="0">
                <a:latin typeface="Calibri" panose="020F0502020204030204" pitchFamily="34" charset="0"/>
                <a:cs typeface="Calibri" panose="020F0502020204030204" pitchFamily="34" charset="0"/>
              </a:rPr>
              <a:t>Data and Recommendations</a:t>
            </a:r>
          </a:p>
          <a:p>
            <a:pPr marL="457200" indent="-45720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1600" dirty="0">
                <a:latin typeface="Calibri" panose="020F0502020204030204" pitchFamily="34" charset="0"/>
                <a:cs typeface="Calibri" panose="020F0502020204030204" pitchFamily="34" charset="0"/>
              </a:rPr>
              <a:t>Exploratory Data Analysis</a:t>
            </a:r>
          </a:p>
          <a:p>
            <a:pPr marL="457200" indent="-45720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1600" dirty="0">
                <a:latin typeface="Calibri" panose="020F0502020204030204" pitchFamily="34" charset="0"/>
                <a:cs typeface="Calibri" panose="020F0502020204030204" pitchFamily="34" charset="0"/>
              </a:rPr>
              <a:t>Student Performance Metrics</a:t>
            </a:r>
          </a:p>
          <a:p>
            <a:pPr marL="457200" indent="-45720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1600" dirty="0">
                <a:latin typeface="Calibri" panose="020F0502020204030204" pitchFamily="34" charset="0"/>
                <a:cs typeface="Calibri" panose="020F0502020204030204" pitchFamily="34" charset="0"/>
              </a:rPr>
              <a:t>Modeling Approach</a:t>
            </a:r>
          </a:p>
          <a:p>
            <a:pPr marL="457200" indent="-45720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1600" dirty="0">
                <a:latin typeface="Calibri" panose="020F0502020204030204" pitchFamily="34" charset="0"/>
                <a:cs typeface="Calibri" panose="020F0502020204030204" pitchFamily="34" charset="0"/>
              </a:rPr>
              <a:t>Model Results and Analysis</a:t>
            </a:r>
          </a:p>
          <a:p>
            <a:pPr marL="457200" indent="-45720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1600" dirty="0">
                <a:latin typeface="Calibri" panose="020F0502020204030204" pitchFamily="34" charset="0"/>
                <a:cs typeface="Calibri" panose="020F0502020204030204" pitchFamily="34" charset="0"/>
              </a:rPr>
              <a:t>Contributions </a:t>
            </a:r>
          </a:p>
          <a:p>
            <a:pPr marL="457200" indent="-45720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1600" dirty="0">
                <a:latin typeface="Calibri" panose="020F0502020204030204" pitchFamily="34" charset="0"/>
                <a:cs typeface="Calibri" panose="020F0502020204030204" pitchFamily="34" charset="0"/>
              </a:rPr>
              <a:t>Future Work</a:t>
            </a:r>
          </a:p>
          <a:p>
            <a:pPr marL="457200" indent="-45720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pPr marL="457200" indent="-457200">
              <a:buFont typeface="Arial" panose="020B0604020202020204" pitchFamily="34" charset="0"/>
              <a:buChar char="•"/>
            </a:pPr>
            <a:r>
              <a:rPr lang="en-US" sz="1600" dirty="0">
                <a:latin typeface="Calibri" panose="020F0502020204030204" pitchFamily="34" charset="0"/>
                <a:cs typeface="Calibri" panose="020F0502020204030204" pitchFamily="34" charset="0"/>
              </a:rPr>
              <a:t>Demo</a:t>
            </a:r>
          </a:p>
        </p:txBody>
      </p:sp>
    </p:spTree>
    <p:extLst>
      <p:ext uri="{BB962C8B-B14F-4D97-AF65-F5344CB8AC3E}">
        <p14:creationId xmlns:p14="http://schemas.microsoft.com/office/powerpoint/2010/main" val="35840519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Title 1">
            <a:extLst>
              <a:ext uri="{FF2B5EF4-FFF2-40B4-BE49-F238E27FC236}">
                <a16:creationId xmlns:a16="http://schemas.microsoft.com/office/drawing/2014/main" id="{EA1DB77F-B3A1-7F4A-925F-C31DF549788E}"/>
              </a:ext>
            </a:extLst>
          </p:cNvPr>
          <p:cNvSpPr txBox="1">
            <a:spLocks/>
          </p:cNvSpPr>
          <p:nvPr/>
        </p:nvSpPr>
        <p:spPr>
          <a:xfrm>
            <a:off x="0" y="2082076"/>
            <a:ext cx="9144000" cy="2050539"/>
          </a:xfrm>
          <a:prstGeom prst="rect">
            <a:avLst/>
          </a:prstGeom>
        </p:spPr>
        <p:txBody>
          <a:bodyPr/>
          <a:lstStyle>
            <a:defPPr marR="0" lvl="0" algn="l" rtl="0">
              <a:lnSpc>
                <a:spcPct val="100000"/>
              </a:lnSpc>
              <a:spcBef>
                <a:spcPts val="0"/>
              </a:spcBef>
              <a:spcAft>
                <a:spcPts val="0"/>
              </a:spcAft>
            </a:defPPr>
            <a:lvl1pPr marR="0" lvl="0" algn="ctr" rtl="0">
              <a:lnSpc>
                <a:spcPct val="100000"/>
              </a:lnSpc>
              <a:spcBef>
                <a:spcPts val="0"/>
              </a:spcBef>
              <a:spcAft>
                <a:spcPts val="0"/>
              </a:spcAft>
              <a:buNone/>
              <a:defRPr sz="3600" b="0" i="0" u="none" strike="noStrike" cap="none">
                <a:solidFill>
                  <a:srgbClr val="002060"/>
                </a:solidFill>
                <a:latin typeface="Calibri" panose="020F0502020204030204" pitchFamily="34" charset="0"/>
                <a:ea typeface="Arial"/>
                <a:cs typeface="Calibri" panose="020F0502020204030204" pitchFamily="34" charset="0"/>
                <a:sym typeface="Arial"/>
              </a:defRPr>
            </a:lvl1pPr>
          </a:lstStyle>
          <a:p>
            <a:r>
              <a:rPr lang="en-US" sz="9600" dirty="0">
                <a:solidFill>
                  <a:srgbClr val="003399"/>
                </a:solidFill>
              </a:rPr>
              <a:t>Questions?</a:t>
            </a:r>
          </a:p>
        </p:txBody>
      </p:sp>
    </p:spTree>
    <p:extLst>
      <p:ext uri="{BB962C8B-B14F-4D97-AF65-F5344CB8AC3E}">
        <p14:creationId xmlns:p14="http://schemas.microsoft.com/office/powerpoint/2010/main" val="2679666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33BDD-9C1B-9349-BBCE-FDA5CFCB9473}"/>
              </a:ext>
            </a:extLst>
          </p:cNvPr>
          <p:cNvSpPr>
            <a:spLocks noGrp="1"/>
          </p:cNvSpPr>
          <p:nvPr>
            <p:ph type="title"/>
          </p:nvPr>
        </p:nvSpPr>
        <p:spPr/>
        <p:txBody>
          <a:bodyPr/>
          <a:lstStyle/>
          <a:p>
            <a:r>
              <a:rPr lang="en-US" dirty="0"/>
              <a:t>Back Up Slides</a:t>
            </a:r>
          </a:p>
        </p:txBody>
      </p:sp>
      <p:sp>
        <p:nvSpPr>
          <p:cNvPr id="3" name="Content Placeholder 2">
            <a:extLst>
              <a:ext uri="{FF2B5EF4-FFF2-40B4-BE49-F238E27FC236}">
                <a16:creationId xmlns:a16="http://schemas.microsoft.com/office/drawing/2014/main" id="{65366E66-D036-D748-8327-1BDC97638B9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30642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9BAE-BC7A-9645-87AE-E9C0A4608867}"/>
              </a:ext>
            </a:extLst>
          </p:cNvPr>
          <p:cNvSpPr>
            <a:spLocks noGrp="1"/>
          </p:cNvSpPr>
          <p:nvPr>
            <p:ph type="title"/>
          </p:nvPr>
        </p:nvSpPr>
        <p:spPr/>
        <p:txBody>
          <a:bodyPr/>
          <a:lstStyle/>
          <a:p>
            <a:r>
              <a:rPr lang="en-US" dirty="0"/>
              <a:t>Acc and BCE equations</a:t>
            </a:r>
          </a:p>
        </p:txBody>
      </p:sp>
      <p:pic>
        <p:nvPicPr>
          <p:cNvPr id="4" name="Content Placeholder 3">
            <a:extLst>
              <a:ext uri="{FF2B5EF4-FFF2-40B4-BE49-F238E27FC236}">
                <a16:creationId xmlns:a16="http://schemas.microsoft.com/office/drawing/2014/main" id="{DC9E060A-6CA5-8A45-8F3F-4096E6EC117B}"/>
              </a:ext>
            </a:extLst>
          </p:cNvPr>
          <p:cNvPicPr>
            <a:picLocks noGrp="1" noChangeAspect="1"/>
          </p:cNvPicPr>
          <p:nvPr>
            <p:ph idx="1"/>
          </p:nvPr>
        </p:nvPicPr>
        <p:blipFill>
          <a:blip r:embed="rId3"/>
          <a:stretch>
            <a:fillRect/>
          </a:stretch>
        </p:blipFill>
        <p:spPr>
          <a:xfrm>
            <a:off x="2901950" y="1437997"/>
            <a:ext cx="3340100" cy="1155700"/>
          </a:xfrm>
          <a:prstGeom prst="rect">
            <a:avLst/>
          </a:prstGeom>
        </p:spPr>
      </p:pic>
      <p:pic>
        <p:nvPicPr>
          <p:cNvPr id="5" name="Picture 4">
            <a:extLst>
              <a:ext uri="{FF2B5EF4-FFF2-40B4-BE49-F238E27FC236}">
                <a16:creationId xmlns:a16="http://schemas.microsoft.com/office/drawing/2014/main" id="{B8D4B3EF-FDE2-E740-864F-6C1527372492}"/>
              </a:ext>
            </a:extLst>
          </p:cNvPr>
          <p:cNvPicPr>
            <a:picLocks noChangeAspect="1"/>
          </p:cNvPicPr>
          <p:nvPr/>
        </p:nvPicPr>
        <p:blipFill>
          <a:blip r:embed="rId4"/>
          <a:stretch>
            <a:fillRect/>
          </a:stretch>
        </p:blipFill>
        <p:spPr>
          <a:xfrm>
            <a:off x="1308100" y="2851150"/>
            <a:ext cx="6527800" cy="1155700"/>
          </a:xfrm>
          <a:prstGeom prst="rect">
            <a:avLst/>
          </a:prstGeom>
        </p:spPr>
      </p:pic>
    </p:spTree>
    <p:extLst>
      <p:ext uri="{BB962C8B-B14F-4D97-AF65-F5344CB8AC3E}">
        <p14:creationId xmlns:p14="http://schemas.microsoft.com/office/powerpoint/2010/main" val="3575621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A4207-2A5E-BA4B-88C5-EB68902744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9F9946-B096-124C-A227-D0B464B48D0F}"/>
              </a:ext>
            </a:extLst>
          </p:cNvPr>
          <p:cNvSpPr>
            <a:spLocks noGrp="1"/>
          </p:cNvSpPr>
          <p:nvPr>
            <p:ph idx="1"/>
          </p:nvPr>
        </p:nvSpPr>
        <p:spPr/>
        <p:txBody>
          <a:bodyPr/>
          <a:lstStyle/>
          <a:p>
            <a:r>
              <a:rPr lang="en-US" dirty="0"/>
              <a:t>Add # training </a:t>
            </a:r>
            <a:r>
              <a:rPr lang="en-US" dirty="0" err="1"/>
              <a:t>excercises</a:t>
            </a:r>
            <a:r>
              <a:rPr lang="en-US" dirty="0"/>
              <a:t> until expected proficiency into utility calculation</a:t>
            </a:r>
          </a:p>
          <a:p>
            <a:r>
              <a:rPr lang="en-US" dirty="0"/>
              <a:t>	-this info was already looked at by a previous study. </a:t>
            </a:r>
          </a:p>
        </p:txBody>
      </p:sp>
    </p:spTree>
    <p:extLst>
      <p:ext uri="{BB962C8B-B14F-4D97-AF65-F5344CB8AC3E}">
        <p14:creationId xmlns:p14="http://schemas.microsoft.com/office/powerpoint/2010/main" val="1561608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48AD4FE-72EC-1241-B19D-70EF9B42C3F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161344" y="1105809"/>
            <a:ext cx="4374561" cy="5164362"/>
          </a:xfrm>
          <a:prstGeom prst="roundRect">
            <a:avLst/>
          </a:prstGeom>
          <a:gradFill>
            <a:gsLst>
              <a:gs pos="0">
                <a:schemeClr val="bg1">
                  <a:lumMod val="50000"/>
                </a:schemeClr>
              </a:gs>
              <a:gs pos="48000">
                <a:schemeClr val="bg1">
                  <a:lumMod val="75000"/>
                  <a:alpha val="32000"/>
                </a:schemeClr>
              </a:gs>
              <a:gs pos="100000">
                <a:schemeClr val="bg1">
                  <a:lumMod val="95000"/>
                  <a:alpha val="35000"/>
                </a:schemeClr>
              </a:gs>
            </a:gsLst>
            <a:lin ang="16200000" scaled="1"/>
          </a:gradFill>
        </p:spPr>
      </p:pic>
      <p:sp>
        <p:nvSpPr>
          <p:cNvPr id="2" name="Title 1"/>
          <p:cNvSpPr>
            <a:spLocks noGrp="1"/>
          </p:cNvSpPr>
          <p:nvPr>
            <p:ph type="title"/>
          </p:nvPr>
        </p:nvSpPr>
        <p:spPr/>
        <p:txBody>
          <a:bodyPr/>
          <a:lstStyle/>
          <a:p>
            <a:r>
              <a:rPr lang="en-US" dirty="0"/>
              <a:t>Research Sponsors</a:t>
            </a:r>
          </a:p>
        </p:txBody>
      </p:sp>
      <p:sp>
        <p:nvSpPr>
          <p:cNvPr id="4" name="Rounded Rectangle 3"/>
          <p:cNvSpPr/>
          <p:nvPr/>
        </p:nvSpPr>
        <p:spPr>
          <a:xfrm>
            <a:off x="161344" y="1105809"/>
            <a:ext cx="4374562" cy="5164362"/>
          </a:xfrm>
          <a:prstGeom prst="roundRect">
            <a:avLst/>
          </a:prstGeom>
          <a:gradFill flip="none" rotWithShape="1">
            <a:gsLst>
              <a:gs pos="0">
                <a:srgbClr val="A1864D">
                  <a:alpha val="71765"/>
                </a:srgbClr>
              </a:gs>
              <a:gs pos="47000">
                <a:srgbClr val="FFD579">
                  <a:alpha val="40000"/>
                </a:srgbClr>
              </a:gs>
              <a:gs pos="100000">
                <a:schemeClr val="bg1">
                  <a:alpha val="7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latin typeface="American Typewriter" panose="02090604020004020304" pitchFamily="18" charset="77"/>
            </a:endParaRPr>
          </a:p>
        </p:txBody>
      </p:sp>
      <p:pic>
        <p:nvPicPr>
          <p:cNvPr id="9" name="Picture 8"/>
          <p:cNvPicPr>
            <a:picLocks noChangeAspect="1"/>
          </p:cNvPicPr>
          <p:nvPr/>
        </p:nvPicPr>
        <p:blipFill>
          <a:blip r:embed="rId5"/>
          <a:stretch>
            <a:fillRect/>
          </a:stretch>
        </p:blipFill>
        <p:spPr>
          <a:xfrm>
            <a:off x="4621049" y="1105809"/>
            <a:ext cx="4374561" cy="5158502"/>
          </a:xfrm>
          <a:prstGeom prst="roundRect">
            <a:avLst/>
          </a:prstGeom>
          <a:gradFill>
            <a:gsLst>
              <a:gs pos="0">
                <a:schemeClr val="bg1">
                  <a:lumMod val="50000"/>
                </a:schemeClr>
              </a:gs>
              <a:gs pos="48000">
                <a:schemeClr val="bg1">
                  <a:lumMod val="75000"/>
                  <a:alpha val="32000"/>
                </a:schemeClr>
              </a:gs>
              <a:gs pos="100000">
                <a:schemeClr val="bg1">
                  <a:lumMod val="95000"/>
                  <a:alpha val="35000"/>
                </a:schemeClr>
              </a:gs>
            </a:gsLst>
            <a:lin ang="16200000" scaled="1"/>
          </a:gradFill>
        </p:spPr>
      </p:pic>
      <p:sp>
        <p:nvSpPr>
          <p:cNvPr id="7" name="Rounded Rectangle 6"/>
          <p:cNvSpPr/>
          <p:nvPr/>
        </p:nvSpPr>
        <p:spPr>
          <a:xfrm>
            <a:off x="4621045" y="1105809"/>
            <a:ext cx="4374562" cy="5158502"/>
          </a:xfrm>
          <a:prstGeom prst="roundRect">
            <a:avLst/>
          </a:prstGeom>
          <a:gradFill flip="none" rotWithShape="1">
            <a:gsLst>
              <a:gs pos="0">
                <a:schemeClr val="bg1">
                  <a:lumMod val="50000"/>
                  <a:alpha val="33000"/>
                </a:schemeClr>
              </a:gs>
              <a:gs pos="48000">
                <a:schemeClr val="bg1">
                  <a:lumMod val="75000"/>
                  <a:alpha val="46000"/>
                </a:schemeClr>
              </a:gs>
              <a:gs pos="98000">
                <a:schemeClr val="bg1">
                  <a:alpha val="69000"/>
                </a:schemeClr>
              </a:gs>
            </a:gsLst>
            <a:lin ang="16200000" scaled="1"/>
            <a:tileRect/>
          </a:gra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p:cNvSpPr txBox="1"/>
          <p:nvPr/>
        </p:nvSpPr>
        <p:spPr>
          <a:xfrm>
            <a:off x="437606" y="1275494"/>
            <a:ext cx="2979439" cy="1200329"/>
          </a:xfrm>
          <a:prstGeom prst="rect">
            <a:avLst/>
          </a:prstGeom>
          <a:noFill/>
        </p:spPr>
        <p:txBody>
          <a:bodyPr wrap="square" rtlCol="0">
            <a:spAutoFit/>
          </a:bodyPr>
          <a:lstStyle/>
          <a:p>
            <a:r>
              <a:rPr lang="en-US" sz="3600" dirty="0">
                <a:latin typeface="+mn-lt"/>
                <a:cs typeface="Calibri" panose="020F0502020204030204" pitchFamily="34" charset="0"/>
              </a:rPr>
              <a:t>Pilot Training</a:t>
            </a:r>
          </a:p>
          <a:p>
            <a:r>
              <a:rPr lang="en-US" sz="3600" dirty="0">
                <a:latin typeface="+mn-lt"/>
                <a:cs typeface="Calibri" panose="020F0502020204030204" pitchFamily="34" charset="0"/>
              </a:rPr>
              <a:t>NEXT</a:t>
            </a:r>
          </a:p>
        </p:txBody>
      </p:sp>
      <p:pic>
        <p:nvPicPr>
          <p:cNvPr id="1026" name="Picture 2" descr="Image result for AFWERX&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7971" y="1105809"/>
            <a:ext cx="3320717" cy="33207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09BC44-7235-0F4A-B979-5F65A0D5E87A}"/>
              </a:ext>
            </a:extLst>
          </p:cNvPr>
          <p:cNvSpPr txBox="1"/>
          <p:nvPr/>
        </p:nvSpPr>
        <p:spPr>
          <a:xfrm>
            <a:off x="4910264" y="4061202"/>
            <a:ext cx="3796129" cy="2092881"/>
          </a:xfrm>
          <a:prstGeom prst="rect">
            <a:avLst/>
          </a:prstGeom>
          <a:noFill/>
        </p:spPr>
        <p:txBody>
          <a:bodyPr wrap="square" rtlCol="0">
            <a:spAutoFit/>
          </a:bodyPr>
          <a:lstStyle/>
          <a:p>
            <a:pPr fontAlgn="base"/>
            <a:r>
              <a:rPr lang="en-US" sz="1600" dirty="0">
                <a:latin typeface="+mn-lt"/>
                <a:cs typeface="Calibri" panose="020F0502020204030204" pitchFamily="34" charset="0"/>
              </a:rPr>
              <a:t>AFWERX Austin specializes in:</a:t>
            </a:r>
          </a:p>
          <a:p>
            <a:pPr marL="285750" indent="-285750" fontAlgn="base">
              <a:buFont typeface="Arial" panose="020B0604020202020204" pitchFamily="34" charset="0"/>
              <a:buChar char="•"/>
            </a:pPr>
            <a:r>
              <a:rPr lang="en-US" sz="1600" dirty="0">
                <a:latin typeface="+mn-lt"/>
                <a:cs typeface="Calibri" panose="020F0502020204030204" pitchFamily="34" charset="0"/>
              </a:rPr>
              <a:t>Integrating innovative technologies with Air Force programs</a:t>
            </a:r>
          </a:p>
          <a:p>
            <a:pPr marL="285750" indent="-285750" fontAlgn="base">
              <a:buFont typeface="Arial" panose="020B0604020202020204" pitchFamily="34" charset="0"/>
              <a:buChar char="•"/>
            </a:pPr>
            <a:r>
              <a:rPr lang="en-US" sz="1600" dirty="0">
                <a:latin typeface="+mn-lt"/>
                <a:cs typeface="Calibri" panose="020F0502020204030204" pitchFamily="34" charset="0"/>
              </a:rPr>
              <a:t>Augmented and Virtual Reality technologies for Airmen training</a:t>
            </a:r>
          </a:p>
          <a:p>
            <a:pPr marL="285750" indent="-285750" fontAlgn="base">
              <a:buFont typeface="Arial" panose="020B0604020202020204" pitchFamily="34" charset="0"/>
              <a:buChar char="•"/>
            </a:pPr>
            <a:r>
              <a:rPr lang="en-US" sz="1600" dirty="0">
                <a:latin typeface="+mn-lt"/>
                <a:cs typeface="Calibri" panose="020F0502020204030204" pitchFamily="34" charset="0"/>
              </a:rPr>
              <a:t>Rapid testing and evaluation with Air Force stakeholders</a:t>
            </a:r>
          </a:p>
          <a:p>
            <a:pPr algn="ctr"/>
            <a:endParaRPr lang="en-US" sz="18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2905C8B2-E28A-EC44-988D-5057231BE778}"/>
              </a:ext>
            </a:extLst>
          </p:cNvPr>
          <p:cNvSpPr txBox="1"/>
          <p:nvPr/>
        </p:nvSpPr>
        <p:spPr>
          <a:xfrm>
            <a:off x="332509" y="4853257"/>
            <a:ext cx="4075979" cy="1077218"/>
          </a:xfrm>
          <a:prstGeom prst="rect">
            <a:avLst/>
          </a:prstGeom>
          <a:noFill/>
        </p:spPr>
        <p:txBody>
          <a:bodyPr wrap="square" rtlCol="0">
            <a:spAutoFit/>
          </a:bodyPr>
          <a:lstStyle/>
          <a:p>
            <a:pPr algn="ctr"/>
            <a:r>
              <a:rPr lang="en-US" sz="1600" dirty="0">
                <a:latin typeface="+mn-lt"/>
                <a:cs typeface="Calibri" panose="020F0502020204030204" pitchFamily="34" charset="0"/>
              </a:rPr>
              <a:t>PTN is one of AETC’s forefront initiatives to improve UPT through immersive technology, 24/7 simulator availability, and a more student-tailored syllabi</a:t>
            </a:r>
          </a:p>
        </p:txBody>
      </p:sp>
      <p:pic>
        <p:nvPicPr>
          <p:cNvPr id="10" name="image2.gif">
            <a:extLst>
              <a:ext uri="{FF2B5EF4-FFF2-40B4-BE49-F238E27FC236}">
                <a16:creationId xmlns:a16="http://schemas.microsoft.com/office/drawing/2014/main" id="{829FDE85-7EC1-4647-8126-EF03763F2B1A}"/>
              </a:ext>
            </a:extLst>
          </p:cNvPr>
          <p:cNvPicPr/>
          <p:nvPr/>
        </p:nvPicPr>
        <p:blipFill>
          <a:blip r:embed="rId7">
            <a:extLst>
              <a:ext uri="{BEBA8EAE-BF5A-486C-A8C5-ECC9F3942E4B}">
                <a14:imgProps xmlns:a14="http://schemas.microsoft.com/office/drawing/2010/main">
                  <a14:imgLayer r:embed="rId8">
                    <a14:imgEffect>
                      <a14:sharpenSoften amount="82000"/>
                    </a14:imgEffect>
                  </a14:imgLayer>
                </a14:imgProps>
              </a:ext>
            </a:extLst>
          </a:blip>
          <a:srcRect/>
          <a:stretch>
            <a:fillRect/>
          </a:stretch>
        </p:blipFill>
        <p:spPr>
          <a:xfrm>
            <a:off x="3235139" y="1343643"/>
            <a:ext cx="1173349" cy="1070340"/>
          </a:xfrm>
          <a:prstGeom prst="rect">
            <a:avLst/>
          </a:prstGeom>
          <a:ln>
            <a:noFill/>
          </a:ln>
          <a:effectLst/>
        </p:spPr>
      </p:pic>
      <p:pic>
        <p:nvPicPr>
          <p:cNvPr id="13" name="Picture 12" descr="A picture containing floor, indoor, person, table&#10;&#10;Description automatically generated">
            <a:extLst>
              <a:ext uri="{FF2B5EF4-FFF2-40B4-BE49-F238E27FC236}">
                <a16:creationId xmlns:a16="http://schemas.microsoft.com/office/drawing/2014/main" id="{ED72DE52-F1AF-AF43-A82E-6544BFA016EF}"/>
              </a:ext>
            </a:extLst>
          </p:cNvPr>
          <p:cNvPicPr/>
          <p:nvPr/>
        </p:nvPicPr>
        <p:blipFill>
          <a:blip r:embed="rId9">
            <a:extLst>
              <a:ext uri="{28A0092B-C50C-407E-A947-70E740481C1C}">
                <a14:useLocalDpi xmlns:a14="http://schemas.microsoft.com/office/drawing/2010/main" val="0"/>
              </a:ext>
            </a:extLst>
          </a:blip>
          <a:stretch>
            <a:fillRect/>
          </a:stretch>
        </p:blipFill>
        <p:spPr>
          <a:xfrm rot="637132">
            <a:off x="1966684" y="3136697"/>
            <a:ext cx="2217236" cy="1478157"/>
          </a:xfrm>
          <a:prstGeom prst="roundRect">
            <a:avLst/>
          </a:prstGeom>
          <a:effectLst>
            <a:outerShdw blurRad="63500" sx="102000" sy="102000" algn="ctr" rotWithShape="0">
              <a:prstClr val="black">
                <a:alpha val="40000"/>
              </a:prstClr>
            </a:outerShdw>
          </a:effectLst>
        </p:spPr>
      </p:pic>
      <p:pic>
        <p:nvPicPr>
          <p:cNvPr id="3" name="Picture 2">
            <a:extLst>
              <a:ext uri="{FF2B5EF4-FFF2-40B4-BE49-F238E27FC236}">
                <a16:creationId xmlns:a16="http://schemas.microsoft.com/office/drawing/2014/main" id="{31FD8AFA-103A-674D-8584-C84A1DCB0F87}"/>
              </a:ext>
            </a:extLst>
          </p:cNvPr>
          <p:cNvPicPr>
            <a:picLocks noChangeAspect="1"/>
          </p:cNvPicPr>
          <p:nvPr/>
        </p:nvPicPr>
        <p:blipFill>
          <a:blip r:embed="rId10"/>
          <a:stretch>
            <a:fillRect/>
          </a:stretch>
        </p:blipFill>
        <p:spPr>
          <a:xfrm rot="21190648">
            <a:off x="517555" y="2880115"/>
            <a:ext cx="2217236" cy="1478157"/>
          </a:xfrm>
          <a:prstGeom prst="round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396695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3A7D-A506-5342-B585-B19BA537EE05}"/>
              </a:ext>
            </a:extLst>
          </p:cNvPr>
          <p:cNvSpPr>
            <a:spLocks noGrp="1"/>
          </p:cNvSpPr>
          <p:nvPr>
            <p:ph type="title"/>
          </p:nvPr>
        </p:nvSpPr>
        <p:spPr/>
        <p:txBody>
          <a:bodyPr/>
          <a:lstStyle/>
          <a:p>
            <a:r>
              <a:rPr lang="en-US" dirty="0" err="1"/>
              <a:t>AutoGradebook</a:t>
            </a:r>
            <a:r>
              <a:rPr lang="en-US" dirty="0"/>
              <a:t> Concept</a:t>
            </a:r>
          </a:p>
        </p:txBody>
      </p:sp>
      <p:sp>
        <p:nvSpPr>
          <p:cNvPr id="3" name="Content Placeholder 2">
            <a:extLst>
              <a:ext uri="{FF2B5EF4-FFF2-40B4-BE49-F238E27FC236}">
                <a16:creationId xmlns:a16="http://schemas.microsoft.com/office/drawing/2014/main" id="{3533B8B5-6F13-DE4B-A959-07F375F4A8DB}"/>
              </a:ext>
            </a:extLst>
          </p:cNvPr>
          <p:cNvSpPr>
            <a:spLocks noGrp="1"/>
          </p:cNvSpPr>
          <p:nvPr>
            <p:ph idx="1"/>
          </p:nvPr>
        </p:nvSpPr>
        <p:spPr/>
        <p:txBody>
          <a:bodyPr/>
          <a:lstStyle/>
          <a:p>
            <a:r>
              <a:rPr lang="en-US" sz="1600" dirty="0"/>
              <a:t>The </a:t>
            </a:r>
            <a:r>
              <a:rPr lang="en-US" sz="1600" dirty="0" err="1"/>
              <a:t>AutoGradebook</a:t>
            </a:r>
            <a:r>
              <a:rPr lang="en-US" sz="1600" dirty="0"/>
              <a:t> concept ties four separate lines of effort together into a single, user friendly software package:</a:t>
            </a:r>
          </a:p>
          <a:p>
            <a:pPr marL="342900" indent="-342900">
              <a:lnSpc>
                <a:spcPct val="150000"/>
              </a:lnSpc>
              <a:buSzPct val="100000"/>
              <a:buFont typeface="+mj-lt"/>
              <a:buAutoNum type="arabicPeriod"/>
            </a:pPr>
            <a:r>
              <a:rPr lang="en-US" sz="1600" dirty="0"/>
              <a:t>Event recognition, grading, and real time feedback</a:t>
            </a:r>
          </a:p>
          <a:p>
            <a:pPr marL="342900" indent="-342900">
              <a:lnSpc>
                <a:spcPct val="150000"/>
              </a:lnSpc>
              <a:buSzPct val="100000"/>
              <a:buFont typeface="+mj-lt"/>
              <a:buAutoNum type="arabicPeriod"/>
            </a:pPr>
            <a:r>
              <a:rPr lang="en-US" sz="1600" dirty="0"/>
              <a:t>Post-flight feedback and highlights</a:t>
            </a:r>
          </a:p>
          <a:p>
            <a:pPr marL="342900" indent="-342900">
              <a:lnSpc>
                <a:spcPct val="150000"/>
              </a:lnSpc>
              <a:buSzPct val="100000"/>
              <a:buFont typeface="+mj-lt"/>
              <a:buAutoNum type="arabicPeriod"/>
            </a:pPr>
            <a:r>
              <a:rPr lang="en-US" sz="1600" dirty="0"/>
              <a:t>Automatic scheduling of subsequent flights</a:t>
            </a:r>
          </a:p>
          <a:p>
            <a:pPr marL="342900" indent="-342900">
              <a:lnSpc>
                <a:spcPct val="150000"/>
              </a:lnSpc>
              <a:buSzPct val="100000"/>
              <a:buFont typeface="+mj-lt"/>
              <a:buAutoNum type="arabicPeriod"/>
            </a:pPr>
            <a:r>
              <a:rPr lang="en-US" sz="1600" b="1" dirty="0"/>
              <a:t>Next-flight event recommendations and planning : </a:t>
            </a:r>
          </a:p>
          <a:p>
            <a:pPr marL="628650" lvl="2" indent="-342900">
              <a:lnSpc>
                <a:spcPct val="150000"/>
              </a:lnSpc>
              <a:buSzPct val="100000"/>
            </a:pPr>
            <a:r>
              <a:rPr lang="en-US" dirty="0"/>
              <a:t>Creating an automated system could lead to a more optimized syllabus by stacking maneuvers that enhance multiple competencies at once</a:t>
            </a:r>
          </a:p>
          <a:p>
            <a:pPr marL="628650" lvl="2" indent="-342900">
              <a:lnSpc>
                <a:spcPct val="150000"/>
              </a:lnSpc>
              <a:buSzPct val="100000"/>
            </a:pPr>
            <a:r>
              <a:rPr lang="en-US" dirty="0"/>
              <a:t>Drastically reduce instructor pilot time spent performing administrative tasks		- 20 min reduction in flight plan time </a:t>
            </a:r>
            <a:r>
              <a:rPr lang="en-US" dirty="0">
                <a:sym typeface="Wingdings" pitchFamily="2" charset="2"/>
              </a:rPr>
              <a:t> 26 </a:t>
            </a:r>
            <a:r>
              <a:rPr lang="en-US" dirty="0" err="1">
                <a:sym typeface="Wingdings" pitchFamily="2" charset="2"/>
              </a:rPr>
              <a:t>hrs</a:t>
            </a:r>
            <a:r>
              <a:rPr lang="en-US" dirty="0">
                <a:sym typeface="Wingdings" pitchFamily="2" charset="2"/>
              </a:rPr>
              <a:t>/student per PTN class</a:t>
            </a:r>
          </a:p>
          <a:p>
            <a:pPr marL="342900" lvl="3" indent="-342900">
              <a:lnSpc>
                <a:spcPct val="150000"/>
              </a:lnSpc>
              <a:buSzPct val="100000"/>
            </a:pPr>
            <a:r>
              <a:rPr lang="en-US" sz="1400" dirty="0">
                <a:sym typeface="Wingdings" pitchFamily="2" charset="2"/>
              </a:rPr>
              <a:t>		- 26 </a:t>
            </a:r>
            <a:r>
              <a:rPr lang="en-US" sz="1400" dirty="0" err="1">
                <a:sym typeface="Wingdings" pitchFamily="2" charset="2"/>
              </a:rPr>
              <a:t>hrs</a:t>
            </a:r>
            <a:r>
              <a:rPr lang="en-US" sz="1400" dirty="0">
                <a:sym typeface="Wingdings" pitchFamily="2" charset="2"/>
              </a:rPr>
              <a:t> per student  500+ saved IP </a:t>
            </a:r>
            <a:r>
              <a:rPr lang="en-US" sz="1400" dirty="0" err="1">
                <a:sym typeface="Wingdings" pitchFamily="2" charset="2"/>
              </a:rPr>
              <a:t>hrs</a:t>
            </a:r>
            <a:r>
              <a:rPr lang="en-US" sz="1400" dirty="0">
                <a:sym typeface="Wingdings" pitchFamily="2" charset="2"/>
              </a:rPr>
              <a:t> per PTN class</a:t>
            </a:r>
          </a:p>
          <a:p>
            <a:pPr marL="342900" lvl="3" indent="-342900">
              <a:lnSpc>
                <a:spcPct val="150000"/>
              </a:lnSpc>
              <a:buSzPct val="100000"/>
            </a:pPr>
            <a:r>
              <a:rPr lang="en-US" sz="1400" dirty="0">
                <a:sym typeface="Wingdings" pitchFamily="2" charset="2"/>
              </a:rPr>
              <a:t>		- Potential to save thousands of IP hours annually. </a:t>
            </a:r>
            <a:endParaRPr lang="en-US" sz="1400" dirty="0"/>
          </a:p>
          <a:p>
            <a:pPr>
              <a:lnSpc>
                <a:spcPct val="150000"/>
              </a:lnSpc>
            </a:pPr>
            <a:endParaRPr lang="en-US" dirty="0"/>
          </a:p>
          <a:p>
            <a:pPr marL="342900" indent="-342900">
              <a:buFont typeface="+mj-lt"/>
              <a:buAutoNum type="arabicPeriod"/>
            </a:pPr>
            <a:endParaRPr lang="en-US" dirty="0"/>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20044639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Trials</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Recommendation time was recorded for 331 individual recommendations generated using the full hybrid model</a:t>
            </a:r>
          </a:p>
          <a:p>
            <a:pPr marL="285750" indent="-28575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Average recommendation time of 8.14 seconds with a standard deviation of 0.10 seconds. </a:t>
            </a:r>
          </a:p>
          <a:p>
            <a:pPr marL="285750" indent="-28575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Median time =  8.04 secs</a:t>
            </a:r>
          </a:p>
          <a:p>
            <a:pPr marL="285750" indent="-28575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Minimum time = 7.93 secs </a:t>
            </a:r>
          </a:p>
          <a:p>
            <a:pPr marL="285750" indent="-285750">
              <a:buFont typeface="Arial" panose="020B0604020202020204" pitchFamily="34" charset="0"/>
              <a:buChar char="•"/>
            </a:pPr>
            <a:endParaRPr lang="en-US" sz="18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Maximum time = 10.05 seconds.</a:t>
            </a:r>
          </a:p>
        </p:txBody>
      </p:sp>
      <p:sp>
        <p:nvSpPr>
          <p:cNvPr id="5" name="Rectangle 4">
            <a:extLst>
              <a:ext uri="{FF2B5EF4-FFF2-40B4-BE49-F238E27FC236}">
                <a16:creationId xmlns:a16="http://schemas.microsoft.com/office/drawing/2014/main" id="{CDAB8876-9C95-F241-BD22-DE81F6DE897E}"/>
              </a:ext>
            </a:extLst>
          </p:cNvPr>
          <p:cNvSpPr/>
          <p:nvPr/>
        </p:nvSpPr>
        <p:spPr>
          <a:xfrm>
            <a:off x="194666" y="5614386"/>
            <a:ext cx="8754667" cy="705080"/>
          </a:xfrm>
          <a:prstGeom prst="rect">
            <a:avLst/>
          </a:prstGeom>
          <a:solidFill>
            <a:srgbClr val="3DACFF">
              <a:alpha val="25000"/>
            </a:srgbClr>
          </a:solid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3399"/>
                </a:solidFill>
              </a:rPr>
              <a:t>Recommendations are generated in only 8 seconds.</a:t>
            </a:r>
          </a:p>
        </p:txBody>
      </p:sp>
    </p:spTree>
    <p:extLst>
      <p:ext uri="{BB962C8B-B14F-4D97-AF65-F5344CB8AC3E}">
        <p14:creationId xmlns:p14="http://schemas.microsoft.com/office/powerpoint/2010/main" val="2405346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D3A7D-A506-5342-B585-B19BA537EE05}"/>
              </a:ext>
            </a:extLst>
          </p:cNvPr>
          <p:cNvSpPr>
            <a:spLocks noGrp="1"/>
          </p:cNvSpPr>
          <p:nvPr>
            <p:ph type="title"/>
          </p:nvPr>
        </p:nvSpPr>
        <p:spPr/>
        <p:txBody>
          <a:bodyPr/>
          <a:lstStyle/>
          <a:p>
            <a:r>
              <a:rPr lang="en-US" dirty="0" err="1"/>
              <a:t>AutoGradebook</a:t>
            </a:r>
            <a:r>
              <a:rPr lang="en-US" dirty="0"/>
              <a:t> Concept</a:t>
            </a:r>
          </a:p>
        </p:txBody>
      </p:sp>
      <p:sp>
        <p:nvSpPr>
          <p:cNvPr id="3" name="Content Placeholder 2">
            <a:extLst>
              <a:ext uri="{FF2B5EF4-FFF2-40B4-BE49-F238E27FC236}">
                <a16:creationId xmlns:a16="http://schemas.microsoft.com/office/drawing/2014/main" id="{3533B8B5-6F13-DE4B-A959-07F375F4A8DB}"/>
              </a:ext>
            </a:extLst>
          </p:cNvPr>
          <p:cNvSpPr>
            <a:spLocks noGrp="1"/>
          </p:cNvSpPr>
          <p:nvPr>
            <p:ph idx="1"/>
          </p:nvPr>
        </p:nvSpPr>
        <p:spPr/>
        <p:txBody>
          <a:bodyPr/>
          <a:lstStyle/>
          <a:p>
            <a:r>
              <a:rPr lang="en-US" sz="1600" dirty="0"/>
              <a:t>The </a:t>
            </a:r>
            <a:r>
              <a:rPr lang="en-US" sz="1600" dirty="0" err="1"/>
              <a:t>AutoGradebook</a:t>
            </a:r>
            <a:r>
              <a:rPr lang="en-US" sz="1600" dirty="0"/>
              <a:t> concept ties four separate lines of effort together into a single, user friendly software package:</a:t>
            </a:r>
          </a:p>
          <a:p>
            <a:pPr marL="342900" indent="-342900">
              <a:lnSpc>
                <a:spcPct val="150000"/>
              </a:lnSpc>
              <a:buSzPct val="100000"/>
              <a:buFont typeface="+mj-lt"/>
              <a:buAutoNum type="arabicPeriod"/>
            </a:pPr>
            <a:r>
              <a:rPr lang="en-US" sz="1600" dirty="0"/>
              <a:t>Event recognition, grading, and real time feedback</a:t>
            </a:r>
          </a:p>
          <a:p>
            <a:pPr marL="342900" indent="-342900">
              <a:lnSpc>
                <a:spcPct val="150000"/>
              </a:lnSpc>
              <a:buSzPct val="100000"/>
              <a:buFont typeface="+mj-lt"/>
              <a:buAutoNum type="arabicPeriod"/>
            </a:pPr>
            <a:r>
              <a:rPr lang="en-US" sz="1600" dirty="0"/>
              <a:t>Post-flight feedback and highlights</a:t>
            </a:r>
          </a:p>
          <a:p>
            <a:pPr marL="342900" indent="-342900">
              <a:lnSpc>
                <a:spcPct val="150000"/>
              </a:lnSpc>
              <a:buSzPct val="100000"/>
              <a:buFont typeface="+mj-lt"/>
              <a:buAutoNum type="arabicPeriod"/>
            </a:pPr>
            <a:r>
              <a:rPr lang="en-US" sz="1600" dirty="0"/>
              <a:t>Automatic scheduling of subsequent flights</a:t>
            </a:r>
          </a:p>
          <a:p>
            <a:pPr marL="342900" indent="-342900">
              <a:lnSpc>
                <a:spcPct val="150000"/>
              </a:lnSpc>
              <a:buSzPct val="100000"/>
              <a:buFont typeface="+mj-lt"/>
              <a:buAutoNum type="arabicPeriod"/>
            </a:pPr>
            <a:r>
              <a:rPr lang="en-US" sz="1600" b="1" dirty="0"/>
              <a:t>Next-flight event recommendations and planning : </a:t>
            </a:r>
          </a:p>
          <a:p>
            <a:pPr marL="628650" lvl="2" indent="-342900">
              <a:lnSpc>
                <a:spcPct val="150000"/>
              </a:lnSpc>
              <a:buSzPct val="100000"/>
            </a:pPr>
            <a:r>
              <a:rPr lang="en-US" dirty="0"/>
              <a:t>No other existing tool for this</a:t>
            </a:r>
          </a:p>
          <a:p>
            <a:pPr marL="628650" lvl="2" indent="-342900">
              <a:lnSpc>
                <a:spcPct val="150000"/>
              </a:lnSpc>
              <a:buSzPct val="100000"/>
            </a:pPr>
            <a:r>
              <a:rPr lang="en-US" dirty="0"/>
              <a:t>An automated system could lead to a more optimized syllabus by stacking maneuvers that enhance multiple competencies at once</a:t>
            </a:r>
          </a:p>
          <a:p>
            <a:pPr marL="628650" lvl="2" indent="-342900">
              <a:lnSpc>
                <a:spcPct val="150000"/>
              </a:lnSpc>
              <a:buSzPct val="100000"/>
            </a:pPr>
            <a:r>
              <a:rPr lang="en-US" dirty="0"/>
              <a:t>Potential to save thousands of IP hours annually</a:t>
            </a:r>
          </a:p>
          <a:p>
            <a:pPr marL="342900" indent="-342900">
              <a:buFont typeface="+mj-lt"/>
              <a:buAutoNum type="arabicPeriod"/>
            </a:pPr>
            <a:endParaRPr lang="en-US" dirty="0"/>
          </a:p>
          <a:p>
            <a:endParaRPr lang="en-US" dirty="0"/>
          </a:p>
        </p:txBody>
      </p:sp>
    </p:spTree>
    <p:extLst>
      <p:ext uri="{BB962C8B-B14F-4D97-AF65-F5344CB8AC3E}">
        <p14:creationId xmlns:p14="http://schemas.microsoft.com/office/powerpoint/2010/main" val="2845348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Research Objectives</a:t>
            </a:r>
          </a:p>
        </p:txBody>
      </p:sp>
      <p:sp>
        <p:nvSpPr>
          <p:cNvPr id="3" name="Content Placeholder 2"/>
          <p:cNvSpPr>
            <a:spLocks noGrp="1"/>
          </p:cNvSpPr>
          <p:nvPr>
            <p:ph idx="1"/>
          </p:nvPr>
        </p:nvSpPr>
        <p:spPr/>
        <p:txBody>
          <a:bodyPr/>
          <a:lstStyle/>
          <a:p>
            <a:pPr marL="342900" indent="-342900">
              <a:buFont typeface="+mj-lt"/>
              <a:buAutoNum type="arabicPeriod"/>
            </a:pPr>
            <a:r>
              <a:rPr lang="en-US" dirty="0">
                <a:cs typeface="Calibri" panose="020F0502020204030204" pitchFamily="34" charset="0"/>
              </a:rPr>
              <a:t>Devise and prototype algorithm that generates a set of flight event recommendations for an upcoming flight given student evaluation history. </a:t>
            </a:r>
          </a:p>
          <a:p>
            <a:pPr marL="342900" indent="-342900">
              <a:buFont typeface="+mj-lt"/>
              <a:buAutoNum type="arabicPeriod"/>
            </a:pPr>
            <a:endParaRPr lang="en-US" dirty="0">
              <a:cs typeface="Calibri" panose="020F0502020204030204" pitchFamily="34" charset="0"/>
            </a:endParaRPr>
          </a:p>
          <a:p>
            <a:pPr marL="342900" indent="-342900">
              <a:buFont typeface="+mj-lt"/>
              <a:buAutoNum type="arabicPeriod"/>
            </a:pPr>
            <a:r>
              <a:rPr lang="en-US" dirty="0">
                <a:latin typeface="+mn-lt"/>
                <a:cs typeface="Calibri" panose="020F0502020204030204" pitchFamily="34" charset="0"/>
              </a:rPr>
              <a:t>Evaluate current PTN data collection and storage practices to make recommendations for improvement</a:t>
            </a:r>
          </a:p>
          <a:p>
            <a:pPr marL="342900" indent="-342900">
              <a:buFont typeface="+mj-lt"/>
              <a:buAutoNum type="arabicPeriod"/>
            </a:pPr>
            <a:endParaRPr lang="en-US" dirty="0">
              <a:latin typeface="+mn-lt"/>
              <a:cs typeface="Calibri" panose="020F0502020204030204" pitchFamily="34" charset="0"/>
            </a:endParaRPr>
          </a:p>
          <a:p>
            <a:pPr marL="342900" indent="-342900">
              <a:buFont typeface="+mj-lt"/>
              <a:buAutoNum type="arabicPeriod"/>
            </a:pPr>
            <a:r>
              <a:rPr lang="en-US" dirty="0">
                <a:latin typeface="+mn-lt"/>
                <a:cs typeface="Calibri" panose="020F0502020204030204" pitchFamily="34" charset="0"/>
              </a:rPr>
              <a:t>Design a new metric to track student training progress more effectively than the current method.</a:t>
            </a:r>
          </a:p>
          <a:p>
            <a:pPr marL="342900" indent="-342900">
              <a:buFont typeface="+mj-lt"/>
              <a:buAutoNum type="arabicPeriod"/>
            </a:pPr>
            <a:endParaRPr lang="en-US" dirty="0">
              <a:latin typeface="+mn-lt"/>
              <a:cs typeface="Calibri" panose="020F0502020204030204" pitchFamily="34" charset="0"/>
            </a:endParaRPr>
          </a:p>
        </p:txBody>
      </p:sp>
    </p:spTree>
    <p:extLst>
      <p:ext uri="{BB962C8B-B14F-4D97-AF65-F5344CB8AC3E}">
        <p14:creationId xmlns:p14="http://schemas.microsoft.com/office/powerpoint/2010/main" val="316066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Industry Leading Practices</a:t>
            </a:r>
          </a:p>
        </p:txBody>
      </p:sp>
      <p:sp>
        <p:nvSpPr>
          <p:cNvPr id="9" name="Rounded Rectangle 8">
            <a:extLst>
              <a:ext uri="{FF2B5EF4-FFF2-40B4-BE49-F238E27FC236}">
                <a16:creationId xmlns:a16="http://schemas.microsoft.com/office/drawing/2014/main" id="{555F1596-9213-614E-9233-F32714313F99}"/>
              </a:ext>
            </a:extLst>
          </p:cNvPr>
          <p:cNvSpPr/>
          <p:nvPr/>
        </p:nvSpPr>
        <p:spPr>
          <a:xfrm rot="10800000">
            <a:off x="4621040" y="1105805"/>
            <a:ext cx="3894305" cy="3956389"/>
          </a:xfrm>
          <a:prstGeom prst="roundRect">
            <a:avLst/>
          </a:prstGeom>
          <a:gradFill flip="none" rotWithShape="1">
            <a:gsLst>
              <a:gs pos="0">
                <a:schemeClr val="bg1">
                  <a:lumMod val="50000"/>
                  <a:alpha val="33000"/>
                </a:schemeClr>
              </a:gs>
              <a:gs pos="48000">
                <a:schemeClr val="bg1">
                  <a:lumMod val="75000"/>
                  <a:alpha val="46000"/>
                </a:schemeClr>
              </a:gs>
              <a:gs pos="97000">
                <a:schemeClr val="bg1">
                  <a:alpha val="69000"/>
                </a:schemeClr>
              </a:gs>
            </a:gsLst>
            <a:lin ang="16200000" scaled="1"/>
            <a:tileRect/>
          </a:gra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8F54F31B-6565-814C-B27D-96E1552D8CC1}"/>
              </a:ext>
            </a:extLst>
          </p:cNvPr>
          <p:cNvSpPr/>
          <p:nvPr/>
        </p:nvSpPr>
        <p:spPr>
          <a:xfrm rot="10800000">
            <a:off x="628654" y="1105806"/>
            <a:ext cx="3894305" cy="3956390"/>
          </a:xfrm>
          <a:prstGeom prst="roundRect">
            <a:avLst/>
          </a:prstGeom>
          <a:gradFill flip="none" rotWithShape="1">
            <a:gsLst>
              <a:gs pos="0">
                <a:srgbClr val="3DACFF">
                  <a:alpha val="30000"/>
                </a:srgbClr>
              </a:gs>
              <a:gs pos="51000">
                <a:srgbClr val="3DACFF">
                  <a:alpha val="15000"/>
                </a:srgbClr>
              </a:gs>
              <a:gs pos="100000">
                <a:schemeClr val="bg1">
                  <a:alpha val="26000"/>
                </a:schemeClr>
              </a:gs>
            </a:gsLst>
            <a:lin ang="16200000" scaled="1"/>
            <a:tileRect/>
          </a:gra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68FA31D-3E9A-6B45-A1E7-858A63B05F61}"/>
              </a:ext>
            </a:extLst>
          </p:cNvPr>
          <p:cNvSpPr/>
          <p:nvPr/>
        </p:nvSpPr>
        <p:spPr>
          <a:xfrm>
            <a:off x="628650" y="4977442"/>
            <a:ext cx="7886700" cy="1199521"/>
          </a:xfrm>
          <a:prstGeom prst="rect">
            <a:avLst/>
          </a:prstGeom>
          <a:solidFill>
            <a:schemeClr val="bg1"/>
          </a:solidFill>
          <a:ln>
            <a:gradFill flip="none" rotWithShape="1">
              <a:gsLst>
                <a:gs pos="0">
                  <a:srgbClr val="003399"/>
                </a:gs>
                <a:gs pos="33000">
                  <a:srgbClr val="003399"/>
                </a:gs>
                <a:gs pos="48000">
                  <a:srgbClr val="003399"/>
                </a:gs>
                <a:gs pos="88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2112B85-76C0-3A45-BF6D-392ED4E3D3A7}"/>
              </a:ext>
            </a:extLst>
          </p:cNvPr>
          <p:cNvSpPr txBox="1"/>
          <p:nvPr/>
        </p:nvSpPr>
        <p:spPr>
          <a:xfrm>
            <a:off x="966980" y="1160686"/>
            <a:ext cx="3217653" cy="307777"/>
          </a:xfrm>
          <a:prstGeom prst="rect">
            <a:avLst/>
          </a:prstGeom>
          <a:noFill/>
        </p:spPr>
        <p:txBody>
          <a:bodyPr wrap="square" rtlCol="0">
            <a:spAutoFit/>
          </a:bodyPr>
          <a:lstStyle/>
          <a:p>
            <a:pPr algn="ctr"/>
            <a:r>
              <a:rPr lang="en-US" i="1" dirty="0"/>
              <a:t>Content-Based Filtering</a:t>
            </a:r>
          </a:p>
        </p:txBody>
      </p:sp>
      <p:sp>
        <p:nvSpPr>
          <p:cNvPr id="15" name="TextBox 14">
            <a:extLst>
              <a:ext uri="{FF2B5EF4-FFF2-40B4-BE49-F238E27FC236}">
                <a16:creationId xmlns:a16="http://schemas.microsoft.com/office/drawing/2014/main" id="{4E9FE8C3-1023-134E-A6FA-8042CC0EF8B3}"/>
              </a:ext>
            </a:extLst>
          </p:cNvPr>
          <p:cNvSpPr txBox="1"/>
          <p:nvPr/>
        </p:nvSpPr>
        <p:spPr>
          <a:xfrm>
            <a:off x="4959367" y="1160686"/>
            <a:ext cx="3217653" cy="307777"/>
          </a:xfrm>
          <a:prstGeom prst="rect">
            <a:avLst/>
          </a:prstGeom>
          <a:noFill/>
        </p:spPr>
        <p:txBody>
          <a:bodyPr wrap="square" rtlCol="0">
            <a:spAutoFit/>
          </a:bodyPr>
          <a:lstStyle/>
          <a:p>
            <a:pPr algn="ctr"/>
            <a:r>
              <a:rPr lang="en-US" i="1" dirty="0"/>
              <a:t>Collaborative Filtering</a:t>
            </a:r>
          </a:p>
        </p:txBody>
      </p:sp>
      <p:sp>
        <p:nvSpPr>
          <p:cNvPr id="16" name="TextBox 15">
            <a:extLst>
              <a:ext uri="{FF2B5EF4-FFF2-40B4-BE49-F238E27FC236}">
                <a16:creationId xmlns:a16="http://schemas.microsoft.com/office/drawing/2014/main" id="{D99CA4F7-B870-6B4E-B4E4-F2EC635AA913}"/>
              </a:ext>
            </a:extLst>
          </p:cNvPr>
          <p:cNvSpPr txBox="1"/>
          <p:nvPr/>
        </p:nvSpPr>
        <p:spPr>
          <a:xfrm>
            <a:off x="966980" y="1604513"/>
            <a:ext cx="3217653" cy="2031325"/>
          </a:xfrm>
          <a:prstGeom prst="rect">
            <a:avLst/>
          </a:prstGeom>
          <a:noFill/>
        </p:spPr>
        <p:txBody>
          <a:bodyPr wrap="square" rtlCol="0">
            <a:spAutoFit/>
          </a:bodyPr>
          <a:lstStyle/>
          <a:p>
            <a:r>
              <a:rPr lang="en-US" dirty="0"/>
              <a:t>Grouping items preferred by user with similar feature information to create preference profiles</a:t>
            </a:r>
          </a:p>
          <a:p>
            <a:endParaRPr lang="en-US" dirty="0"/>
          </a:p>
          <a:p>
            <a:endParaRPr lang="en-US" dirty="0"/>
          </a:p>
          <a:p>
            <a:endParaRPr lang="en-US" dirty="0"/>
          </a:p>
          <a:p>
            <a:r>
              <a:rPr lang="en-US" b="1" dirty="0"/>
              <a:t>Techniques: </a:t>
            </a:r>
            <a:r>
              <a:rPr lang="en-US" dirty="0"/>
              <a:t>Bayesian classifiers, cluster analysis, decision trees and artificial neural networks</a:t>
            </a:r>
          </a:p>
        </p:txBody>
      </p:sp>
      <p:sp>
        <p:nvSpPr>
          <p:cNvPr id="19" name="TextBox 18">
            <a:extLst>
              <a:ext uri="{FF2B5EF4-FFF2-40B4-BE49-F238E27FC236}">
                <a16:creationId xmlns:a16="http://schemas.microsoft.com/office/drawing/2014/main" id="{E6E615BA-FD4C-3C44-B110-2FFE14073E4E}"/>
              </a:ext>
            </a:extLst>
          </p:cNvPr>
          <p:cNvSpPr txBox="1"/>
          <p:nvPr/>
        </p:nvSpPr>
        <p:spPr>
          <a:xfrm>
            <a:off x="694426" y="4977442"/>
            <a:ext cx="7755147" cy="1129605"/>
          </a:xfrm>
          <a:prstGeom prst="rect">
            <a:avLst/>
          </a:prstGeom>
          <a:noFill/>
        </p:spPr>
        <p:txBody>
          <a:bodyPr wrap="square" rtlCol="0">
            <a:spAutoFit/>
          </a:bodyPr>
          <a:lstStyle/>
          <a:p>
            <a:r>
              <a:rPr lang="en-US" dirty="0">
                <a:solidFill>
                  <a:srgbClr val="003399"/>
                </a:solidFill>
              </a:rPr>
              <a:t>Recommender systems help suppress choice overload, the overwhelming feeling from being confronted with too many options to choose from. Two approaches to narrow choices:</a:t>
            </a:r>
          </a:p>
          <a:p>
            <a:pPr marL="342900" indent="-342900">
              <a:lnSpc>
                <a:spcPct val="150000"/>
              </a:lnSpc>
              <a:buFont typeface="+mj-lt"/>
              <a:buAutoNum type="arabicPeriod"/>
            </a:pPr>
            <a:r>
              <a:rPr lang="en-US" dirty="0">
                <a:solidFill>
                  <a:srgbClr val="003399"/>
                </a:solidFill>
              </a:rPr>
              <a:t>Search Filtering: user already knows what they want</a:t>
            </a:r>
          </a:p>
          <a:p>
            <a:pPr marL="342900" indent="-342900">
              <a:lnSpc>
                <a:spcPct val="150000"/>
              </a:lnSpc>
              <a:buFont typeface="+mj-lt"/>
              <a:buAutoNum type="arabicPeriod"/>
            </a:pPr>
            <a:r>
              <a:rPr lang="en-US" b="1" dirty="0">
                <a:solidFill>
                  <a:srgbClr val="003399"/>
                </a:solidFill>
              </a:rPr>
              <a:t>Data-Driven Recommendation: helps user decide (</a:t>
            </a:r>
            <a:r>
              <a:rPr lang="en-US" b="1" i="1" dirty="0">
                <a:solidFill>
                  <a:srgbClr val="003399"/>
                </a:solidFill>
              </a:rPr>
              <a:t>content-based vs. collaborative</a:t>
            </a:r>
            <a:r>
              <a:rPr lang="en-US" b="1" dirty="0">
                <a:solidFill>
                  <a:srgbClr val="003399"/>
                </a:solidFill>
              </a:rPr>
              <a:t>)</a:t>
            </a:r>
          </a:p>
        </p:txBody>
      </p:sp>
      <p:sp>
        <p:nvSpPr>
          <p:cNvPr id="20" name="TextBox 19">
            <a:extLst>
              <a:ext uri="{FF2B5EF4-FFF2-40B4-BE49-F238E27FC236}">
                <a16:creationId xmlns:a16="http://schemas.microsoft.com/office/drawing/2014/main" id="{264CF0A5-EA2B-0449-BC34-A0D8172BB8B0}"/>
              </a:ext>
            </a:extLst>
          </p:cNvPr>
          <p:cNvSpPr txBox="1"/>
          <p:nvPr/>
        </p:nvSpPr>
        <p:spPr>
          <a:xfrm>
            <a:off x="4959367" y="1604513"/>
            <a:ext cx="3217653" cy="1815882"/>
          </a:xfrm>
          <a:prstGeom prst="rect">
            <a:avLst/>
          </a:prstGeom>
          <a:noFill/>
        </p:spPr>
        <p:txBody>
          <a:bodyPr wrap="square" rtlCol="0">
            <a:spAutoFit/>
          </a:bodyPr>
          <a:lstStyle/>
          <a:p>
            <a:r>
              <a:rPr lang="en-US" dirty="0"/>
              <a:t>Relies on similarities between rating patterns of items rather than specific user behavior to make predictions</a:t>
            </a:r>
          </a:p>
          <a:p>
            <a:endParaRPr lang="en-US" dirty="0"/>
          </a:p>
          <a:p>
            <a:endParaRPr lang="en-US" b="1" dirty="0"/>
          </a:p>
          <a:p>
            <a:endParaRPr lang="en-US" dirty="0"/>
          </a:p>
          <a:p>
            <a:r>
              <a:rPr lang="en-US" b="1" dirty="0"/>
              <a:t>Techniques: </a:t>
            </a:r>
            <a:r>
              <a:rPr lang="en-US" dirty="0"/>
              <a:t>Nearest Neighbor, Matrix Factorization</a:t>
            </a:r>
          </a:p>
        </p:txBody>
      </p:sp>
    </p:spTree>
    <p:extLst>
      <p:ext uri="{BB962C8B-B14F-4D97-AF65-F5344CB8AC3E}">
        <p14:creationId xmlns:p14="http://schemas.microsoft.com/office/powerpoint/2010/main" val="2359017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Description</a:t>
            </a:r>
          </a:p>
        </p:txBody>
      </p:sp>
      <p:sp>
        <p:nvSpPr>
          <p:cNvPr id="3" name="Content Placeholder 2"/>
          <p:cNvSpPr>
            <a:spLocks noGrp="1"/>
          </p:cNvSpPr>
          <p:nvPr>
            <p:ph idx="1"/>
          </p:nvPr>
        </p:nvSpPr>
        <p:spPr/>
        <p:txBody>
          <a:bodyPr/>
          <a:lstStyle/>
          <a:p>
            <a:r>
              <a:rPr lang="en-US" dirty="0"/>
              <a:t>PTN provided student grade sheets from original PTN class of 19 students.</a:t>
            </a:r>
          </a:p>
          <a:p>
            <a:pPr algn="ctr"/>
            <a:r>
              <a:rPr lang="en-US" dirty="0"/>
              <a:t>*** 1 student’s data was omitted due to obvious failure to graduate ***</a:t>
            </a:r>
          </a:p>
          <a:p>
            <a:endParaRPr lang="en-US" dirty="0"/>
          </a:p>
          <a:p>
            <a:r>
              <a:rPr lang="en-US" dirty="0"/>
              <a:t> Grade sheet data includes:</a:t>
            </a:r>
          </a:p>
          <a:p>
            <a:pPr marL="285750" indent="-285750">
              <a:buFont typeface="Arial" panose="020B0604020202020204" pitchFamily="34" charset="0"/>
              <a:buChar char="•"/>
            </a:pPr>
            <a:r>
              <a:rPr lang="en-US" dirty="0"/>
              <a:t>Student identification number</a:t>
            </a:r>
          </a:p>
          <a:p>
            <a:pPr marL="285750" indent="-285750">
              <a:buFont typeface="Arial" panose="020B0604020202020204" pitchFamily="34" charset="0"/>
              <a:buChar char="•"/>
            </a:pPr>
            <a:r>
              <a:rPr lang="en-US" dirty="0"/>
              <a:t>Training exercise date</a:t>
            </a:r>
          </a:p>
          <a:p>
            <a:pPr marL="285750" indent="-285750">
              <a:buFont typeface="Arial" panose="020B0604020202020204" pitchFamily="34" charset="0"/>
              <a:buChar char="•"/>
            </a:pPr>
            <a:r>
              <a:rPr lang="en-US" dirty="0"/>
              <a:t>Student scores on graded events for each exercise</a:t>
            </a:r>
          </a:p>
          <a:p>
            <a:pPr marL="571500" lvl="2"/>
            <a:r>
              <a:rPr lang="en-US" sz="1600" dirty="0"/>
              <a:t>128 possible flight events</a:t>
            </a:r>
          </a:p>
          <a:p>
            <a:pPr marL="571500" lvl="2"/>
            <a:r>
              <a:rPr lang="en-US" sz="1600" dirty="0"/>
              <a:t>Each event falls into one of ten categories defined by PTN.</a:t>
            </a:r>
          </a:p>
          <a:p>
            <a:pPr marL="285750" indent="-285750">
              <a:buFont typeface="Arial" panose="020B0604020202020204" pitchFamily="34" charset="0"/>
              <a:buChar char="•"/>
            </a:pPr>
            <a:r>
              <a:rPr lang="en-US" dirty="0"/>
              <a:t>Device used for training (simulation or flight).</a:t>
            </a:r>
          </a:p>
          <a:p>
            <a:pPr marL="285750" indent="-285750">
              <a:buFont typeface="Arial" panose="020B0604020202020204" pitchFamily="34" charset="0"/>
              <a:buChar char="•"/>
            </a:pPr>
            <a:endParaRPr lang="en-US" dirty="0"/>
          </a:p>
          <a:p>
            <a:pPr lvl="1"/>
            <a:r>
              <a:rPr lang="en-US" dirty="0"/>
              <a:t>	</a:t>
            </a:r>
            <a:endParaRPr lang="en-US" sz="1400" dirty="0"/>
          </a:p>
        </p:txBody>
      </p:sp>
      <p:pic>
        <p:nvPicPr>
          <p:cNvPr id="5" name="Picture 4">
            <a:extLst>
              <a:ext uri="{FF2B5EF4-FFF2-40B4-BE49-F238E27FC236}">
                <a16:creationId xmlns:a16="http://schemas.microsoft.com/office/drawing/2014/main" id="{8EE20070-0620-0F41-9F84-BE52DF4DB735}"/>
              </a:ext>
            </a:extLst>
          </p:cNvPr>
          <p:cNvPicPr>
            <a:picLocks noChangeAspect="1"/>
          </p:cNvPicPr>
          <p:nvPr/>
        </p:nvPicPr>
        <p:blipFill>
          <a:blip r:embed="rId3"/>
          <a:stretch>
            <a:fillRect/>
          </a:stretch>
        </p:blipFill>
        <p:spPr>
          <a:xfrm>
            <a:off x="772733" y="4201365"/>
            <a:ext cx="3129569" cy="1975598"/>
          </a:xfrm>
          <a:prstGeom prst="rect">
            <a:avLst/>
          </a:prstGeom>
        </p:spPr>
      </p:pic>
      <p:pic>
        <p:nvPicPr>
          <p:cNvPr id="7" name="Picture 6">
            <a:extLst>
              <a:ext uri="{FF2B5EF4-FFF2-40B4-BE49-F238E27FC236}">
                <a16:creationId xmlns:a16="http://schemas.microsoft.com/office/drawing/2014/main" id="{784FC864-AD1D-8545-8466-8B441156AE67}"/>
              </a:ext>
            </a:extLst>
          </p:cNvPr>
          <p:cNvPicPr>
            <a:picLocks noChangeAspect="1"/>
          </p:cNvPicPr>
          <p:nvPr/>
        </p:nvPicPr>
        <p:blipFill>
          <a:blip r:embed="rId4"/>
          <a:stretch>
            <a:fillRect/>
          </a:stretch>
        </p:blipFill>
        <p:spPr>
          <a:xfrm>
            <a:off x="4254381" y="4201363"/>
            <a:ext cx="1994063" cy="1975599"/>
          </a:xfrm>
          <a:prstGeom prst="rect">
            <a:avLst/>
          </a:prstGeom>
        </p:spPr>
      </p:pic>
      <p:pic>
        <p:nvPicPr>
          <p:cNvPr id="8" name="Picture 7">
            <a:extLst>
              <a:ext uri="{FF2B5EF4-FFF2-40B4-BE49-F238E27FC236}">
                <a16:creationId xmlns:a16="http://schemas.microsoft.com/office/drawing/2014/main" id="{A7F993AA-71B7-5B46-B379-39E4070BDE5C}"/>
              </a:ext>
            </a:extLst>
          </p:cNvPr>
          <p:cNvPicPr>
            <a:picLocks noChangeAspect="1"/>
          </p:cNvPicPr>
          <p:nvPr/>
        </p:nvPicPr>
        <p:blipFill>
          <a:blip r:embed="rId5"/>
          <a:stretch>
            <a:fillRect/>
          </a:stretch>
        </p:blipFill>
        <p:spPr>
          <a:xfrm>
            <a:off x="6867017" y="4124089"/>
            <a:ext cx="1505968" cy="2052873"/>
          </a:xfrm>
          <a:prstGeom prst="rect">
            <a:avLst/>
          </a:prstGeom>
        </p:spPr>
      </p:pic>
      <p:sp>
        <p:nvSpPr>
          <p:cNvPr id="9" name="Oval 8">
            <a:extLst>
              <a:ext uri="{FF2B5EF4-FFF2-40B4-BE49-F238E27FC236}">
                <a16:creationId xmlns:a16="http://schemas.microsoft.com/office/drawing/2014/main" id="{9DFF1931-16E9-6A45-A9DD-11B3A6E843F9}"/>
              </a:ext>
            </a:extLst>
          </p:cNvPr>
          <p:cNvSpPr/>
          <p:nvPr/>
        </p:nvSpPr>
        <p:spPr>
          <a:xfrm>
            <a:off x="4033661" y="5077495"/>
            <a:ext cx="91440" cy="9144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D94098-FBF5-8947-818F-E56314AD3B84}"/>
              </a:ext>
            </a:extLst>
          </p:cNvPr>
          <p:cNvSpPr/>
          <p:nvPr/>
        </p:nvSpPr>
        <p:spPr>
          <a:xfrm>
            <a:off x="4031513" y="5281411"/>
            <a:ext cx="91440" cy="9144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2A37D6A-7C34-DB42-AAB1-BA66EE633550}"/>
              </a:ext>
            </a:extLst>
          </p:cNvPr>
          <p:cNvSpPr/>
          <p:nvPr/>
        </p:nvSpPr>
        <p:spPr>
          <a:xfrm>
            <a:off x="4029365" y="5511085"/>
            <a:ext cx="91440" cy="91440"/>
          </a:xfrm>
          <a:prstGeom prst="ellipse">
            <a:avLst/>
          </a:prstGeom>
          <a:solidFill>
            <a:schemeClr val="bg1">
              <a:lumMod val="85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972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5DA2-CFA3-C84C-86E5-4167EBAFC17A}"/>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4E393305-6EBA-8F40-BBF2-E4CF0A83E641}"/>
              </a:ext>
            </a:extLst>
          </p:cNvPr>
          <p:cNvSpPr>
            <a:spLocks noGrp="1"/>
          </p:cNvSpPr>
          <p:nvPr>
            <p:ph idx="1"/>
          </p:nvPr>
        </p:nvSpPr>
        <p:spPr/>
        <p:txBody>
          <a:bodyPr/>
          <a:lstStyle/>
          <a:p>
            <a:pPr marL="285750" indent="-285750">
              <a:lnSpc>
                <a:spcPct val="150000"/>
              </a:lnSpc>
              <a:buFont typeface="Arial" panose="020B0604020202020204" pitchFamily="34" charset="0"/>
              <a:buChar char="•"/>
            </a:pPr>
            <a:r>
              <a:rPr lang="en-US" dirty="0"/>
              <a:t>The order of each individual student’s training exercises follow the order of the dates provided. </a:t>
            </a:r>
          </a:p>
          <a:p>
            <a:pPr marL="285750" indent="-285750">
              <a:lnSpc>
                <a:spcPct val="150000"/>
              </a:lnSpc>
              <a:buFont typeface="Arial" panose="020B0604020202020204" pitchFamily="34" charset="0"/>
              <a:buChar char="•"/>
            </a:pPr>
            <a:r>
              <a:rPr lang="en-US" dirty="0"/>
              <a:t>Any non-integer flight or simulation number in the data represents a flight cut short due to extenuating circumstances </a:t>
            </a:r>
          </a:p>
          <a:p>
            <a:pPr marL="285750" indent="-285750">
              <a:lnSpc>
                <a:spcPct val="150000"/>
              </a:lnSpc>
              <a:buFont typeface="Arial" panose="020B0604020202020204" pitchFamily="34" charset="0"/>
              <a:buChar char="•"/>
            </a:pPr>
            <a:r>
              <a:rPr lang="en-US" dirty="0"/>
              <a:t>Instructor pilot and student pilot time are the most important resource in the pilot training pipeline. </a:t>
            </a:r>
          </a:p>
        </p:txBody>
      </p:sp>
    </p:spTree>
    <p:extLst>
      <p:ext uri="{BB962C8B-B14F-4D97-AF65-F5344CB8AC3E}">
        <p14:creationId xmlns:p14="http://schemas.microsoft.com/office/powerpoint/2010/main" val="26175993"/>
      </p:ext>
    </p:extLst>
  </p:cSld>
  <p:clrMapOvr>
    <a:masterClrMapping/>
  </p:clrMapOvr>
</p:sld>
</file>

<file path=ppt/theme/theme1.xml><?xml version="1.0" encoding="utf-8"?>
<a:theme xmlns:a="http://schemas.openxmlformats.org/drawingml/2006/main" name="1_AFIT Slide Template_subdued atom background">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AFIT Slide Template_subdued atom background">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0000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17889</TotalTime>
  <Words>5979</Words>
  <Application>Microsoft Macintosh PowerPoint</Application>
  <PresentationFormat>On-screen Show (4:3)</PresentationFormat>
  <Paragraphs>778</Paragraphs>
  <Slides>41</Slides>
  <Notes>41</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41</vt:i4>
      </vt:variant>
    </vt:vector>
  </HeadingPairs>
  <TitlesOfParts>
    <vt:vector size="48" baseType="lpstr">
      <vt:lpstr>American Typewriter</vt:lpstr>
      <vt:lpstr>Arial</vt:lpstr>
      <vt:lpstr>Calibri</vt:lpstr>
      <vt:lpstr>Cambria Math</vt:lpstr>
      <vt:lpstr>Wingdings</vt:lpstr>
      <vt:lpstr>1_AFIT Slide Template_subdued atom background</vt:lpstr>
      <vt:lpstr>2_AFIT Slide Template_subdued atom background</vt:lpstr>
      <vt:lpstr>PowerPoint Presentation</vt:lpstr>
      <vt:lpstr>Overview</vt:lpstr>
      <vt:lpstr>Background</vt:lpstr>
      <vt:lpstr>Research Sponsors</vt:lpstr>
      <vt:lpstr>AutoGradebook Concept</vt:lpstr>
      <vt:lpstr>Research Objectives</vt:lpstr>
      <vt:lpstr>Industry Leading Practices</vt:lpstr>
      <vt:lpstr>Data Description</vt:lpstr>
      <vt:lpstr>Assumptions</vt:lpstr>
      <vt:lpstr>Improving the Data Environment</vt:lpstr>
      <vt:lpstr>Exploratory Data Analysis</vt:lpstr>
      <vt:lpstr>Campaign Variability </vt:lpstr>
      <vt:lpstr>Event Occurrences</vt:lpstr>
      <vt:lpstr>Event Performance</vt:lpstr>
      <vt:lpstr>IP Recommendation Trends</vt:lpstr>
      <vt:lpstr>Overall Student Progress</vt:lpstr>
      <vt:lpstr>FPS Formulation</vt:lpstr>
      <vt:lpstr>MIF vs FPS</vt:lpstr>
      <vt:lpstr>Hybrid Model Motivation</vt:lpstr>
      <vt:lpstr>Modeling Approach</vt:lpstr>
      <vt:lpstr>Content-Based Model Architecture</vt:lpstr>
      <vt:lpstr>Content-Based Data Preparation</vt:lpstr>
      <vt:lpstr>Collaborative Model</vt:lpstr>
      <vt:lpstr>Event Swapping</vt:lpstr>
      <vt:lpstr>Model Training &amp; Validation</vt:lpstr>
      <vt:lpstr>Recommendation Comparison</vt:lpstr>
      <vt:lpstr>Testing</vt:lpstr>
      <vt:lpstr>Time Trials</vt:lpstr>
      <vt:lpstr>Contributions</vt:lpstr>
      <vt:lpstr>Future Work</vt:lpstr>
      <vt:lpstr>Instructor Pilot Inputs</vt:lpstr>
      <vt:lpstr>Prototype Example</vt:lpstr>
      <vt:lpstr>Recommendation Example</vt:lpstr>
      <vt:lpstr>Conclusions</vt:lpstr>
      <vt:lpstr>Overview</vt:lpstr>
      <vt:lpstr> </vt:lpstr>
      <vt:lpstr>Back Up Slides</vt:lpstr>
      <vt:lpstr>Acc and BCE equations</vt:lpstr>
      <vt:lpstr>PowerPoint Presentation</vt:lpstr>
      <vt:lpstr>AutoGradebook Concept</vt:lpstr>
      <vt:lpstr>Time Trials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chase houser</dc:creator>
  <cp:lastModifiedBy>Nicholas Forrest</cp:lastModifiedBy>
  <cp:revision>654</cp:revision>
  <dcterms:modified xsi:type="dcterms:W3CDTF">2020-02-18T14:15:23Z</dcterms:modified>
</cp:coreProperties>
</file>